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26"/>
  </p:notesMasterIdLst>
  <p:sldIdLst>
    <p:sldId id="256" r:id="rId2"/>
    <p:sldId id="319" r:id="rId3"/>
    <p:sldId id="333" r:id="rId4"/>
    <p:sldId id="332" r:id="rId5"/>
    <p:sldId id="337" r:id="rId6"/>
    <p:sldId id="338" r:id="rId7"/>
    <p:sldId id="339" r:id="rId8"/>
    <p:sldId id="341" r:id="rId9"/>
    <p:sldId id="330" r:id="rId10"/>
    <p:sldId id="315" r:id="rId11"/>
    <p:sldId id="342" r:id="rId12"/>
    <p:sldId id="346" r:id="rId13"/>
    <p:sldId id="349" r:id="rId14"/>
    <p:sldId id="348" r:id="rId15"/>
    <p:sldId id="497" r:id="rId16"/>
    <p:sldId id="499" r:id="rId17"/>
    <p:sldId id="501" r:id="rId18"/>
    <p:sldId id="502" r:id="rId19"/>
    <p:sldId id="503" r:id="rId20"/>
    <p:sldId id="343" r:id="rId21"/>
    <p:sldId id="345" r:id="rId22"/>
    <p:sldId id="344" r:id="rId23"/>
    <p:sldId id="347" r:id="rId24"/>
    <p:sldId id="277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8D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A42A386-15D7-4235-8734-D51B804087FE}">
  <a:tblStyle styleId="{BA42A386-15D7-4235-8734-D51B804087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782D6F9F-3A6E-68B3-45AC-A80E4A8E0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0A0414E3-CDFC-3A91-A635-E63CBB8DE76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651BC068-4814-751B-D6E6-7B0F9591F5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69667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6F9F4583-D07F-823A-5725-88BAC6F2D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310EADC8-334B-51D0-2451-9534468176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905C6738-0A9B-0B3B-715D-18FB4008B2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30288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61051B38-303F-161E-FDA3-94472173C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B8795CFB-B255-13E7-2515-814852DA3F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455DD41F-E938-8D8F-CE86-528E8CE48B5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7432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139FBA0A-6F21-C3C6-D97A-4D853CC2A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E1BC725B-CD90-F382-19C9-ED9C0AA704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46E1277A-4B9C-4093-FB67-7285CB7512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34269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C9AB1DBB-1EE9-1ECA-7F90-4C1B1FE0D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8E247DDF-3A7B-2A09-F992-8E2AE569E7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0CA5278F-3385-4CB2-CB82-1DC27EE969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52697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2F7BFE06-3189-3AFB-5E4E-A07CE1983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90F64C15-8969-2B88-65D7-B356597138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3132DC82-0792-33DE-F50D-7E13711955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277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6D9BF65D-F2C8-E9C3-5827-2693F7AFE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A4674CF4-8A21-EDCD-2124-9097334577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709E4ACE-F842-8AC4-2069-CA091B332B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11786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51B4F04F-72B7-35DB-28B9-79F097898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D486079B-38A2-0500-397D-6F3458910B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15FB5FE7-CA5E-AB39-F278-35F128441B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123636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69869A2D-16DC-CED2-FFC4-79B74412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44644FEE-9B05-2640-021E-7F6A303744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008B021-31AB-0F10-D710-4973D2F80C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6086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1CB21B7C-E0CD-86CB-60CE-C2CC3956F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116E0E4F-081A-D231-4476-285EE279DA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24008FFD-85CE-712B-9129-38D449C9D9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2264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2813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0F031F25-7B9C-AC6D-8031-57C6E2F69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D9168ADD-2462-7D83-AAEF-790194DC56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F5F1C3A5-8858-8198-1BF9-B03D7561B4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0328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EC80D6B7-033E-7B70-C8FA-4A3BF4D66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E8834249-019C-2474-6CA0-D768A5CAB0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0E709007-3BA3-085D-896A-A7EDEFC854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139637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3A20574D-EB74-090F-6D15-43DA56A35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FBC8B818-865D-2F18-4FA1-74CDE08553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0850293E-B444-7B9A-F83C-689BBB893F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631060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E29DBD2C-5F3B-3984-5E86-39BF6F3A0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18BB094B-DC46-436B-8CE4-530FD4021C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93AB3301-B914-CABD-4537-52FA23DB4DA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92535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5f0bb15ed3_0_1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5f0bb15ed3_0_1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95930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46503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8071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7592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86474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48233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ADF7BEBB-5FE8-FD11-45C1-6C180205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0bb15ed3_0_183:notes">
            <a:extLst>
              <a:ext uri="{FF2B5EF4-FFF2-40B4-BE49-F238E27FC236}">
                <a16:creationId xmlns:a16="http://schemas.microsoft.com/office/drawing/2014/main" id="{25A4AEF4-EEA1-91CA-7EB4-B597777DF0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5f0bb15ed3_0_183:notes">
            <a:extLst>
              <a:ext uri="{FF2B5EF4-FFF2-40B4-BE49-F238E27FC236}">
                <a16:creationId xmlns:a16="http://schemas.microsoft.com/office/drawing/2014/main" id="{B1D967DD-0E60-5303-F2F6-00634A66DB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3468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0" y="-67675"/>
            <a:ext cx="12192000" cy="6054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20153" y="3486153"/>
            <a:ext cx="3371850" cy="337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2495575" y="2485875"/>
            <a:ext cx="5547000" cy="1626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">
  <p:cSld name="TITLE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0" y="800125"/>
            <a:ext cx="12192000" cy="6054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9448800" y="65087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2697150" y="2150000"/>
            <a:ext cx="2141100" cy="3816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body" idx="1"/>
          </p:nvPr>
        </p:nvSpPr>
        <p:spPr>
          <a:xfrm>
            <a:off x="5513700" y="2150000"/>
            <a:ext cx="5822700" cy="3816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55600" rtl="0">
              <a:spcBef>
                <a:spcPts val="1000"/>
              </a:spcBef>
              <a:spcAft>
                <a:spcPts val="0"/>
              </a:spcAft>
              <a:buSzPts val="2000"/>
              <a:buChar char="•"/>
              <a:defRPr/>
            </a:lvl1pPr>
            <a:lvl2pPr marL="914400" lvl="1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inverse">
  <p:cSld name="TITLE_1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/>
          <p:nvPr/>
        </p:nvSpPr>
        <p:spPr>
          <a:xfrm>
            <a:off x="0" y="0"/>
            <a:ext cx="12192000" cy="6054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5"/>
          <p:cNvSpPr txBox="1">
            <a:spLocks noGrp="1"/>
          </p:cNvSpPr>
          <p:nvPr>
            <p:ph type="sldNum" idx="12"/>
          </p:nvPr>
        </p:nvSpPr>
        <p:spPr>
          <a:xfrm>
            <a:off x="9448800" y="65087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title"/>
          </p:nvPr>
        </p:nvSpPr>
        <p:spPr>
          <a:xfrm>
            <a:off x="5497600" y="1350000"/>
            <a:ext cx="5295900" cy="3816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body" idx="1"/>
          </p:nvPr>
        </p:nvSpPr>
        <p:spPr>
          <a:xfrm>
            <a:off x="969700" y="2542350"/>
            <a:ext cx="3535800" cy="1432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55600" rtl="0">
              <a:spcBef>
                <a:spcPts val="1000"/>
              </a:spcBef>
              <a:spcAft>
                <a:spcPts val="0"/>
              </a:spcAft>
              <a:buSzPts val="2000"/>
              <a:buChar char="•"/>
              <a:defRPr/>
            </a:lvl1pPr>
            <a:lvl2pPr marL="914400" lvl="1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4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•"/>
              <a:defRPr sz="200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•"/>
              <a:defRPr sz="180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•"/>
              <a:defRPr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0.jpeg"/><Relationship Id="rId5" Type="http://schemas.openxmlformats.org/officeDocument/2006/relationships/image" Target="../media/image3.png"/><Relationship Id="rId10" Type="http://schemas.openxmlformats.org/officeDocument/2006/relationships/image" Target="../media/image19.jpeg"/><Relationship Id="rId4" Type="http://schemas.microsoft.com/office/2007/relationships/hdphoto" Target="../media/hdphoto1.wdp"/><Relationship Id="rId9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microsoft.com/office/2007/relationships/hdphoto" Target="../media/hdphoto4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microsoft.com/office/2007/relationships/hdphoto" Target="../media/hdphoto3.wdp"/><Relationship Id="rId9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2"/>
          <p:cNvSpPr txBox="1">
            <a:spLocks noGrp="1"/>
          </p:cNvSpPr>
          <p:nvPr>
            <p:ph type="title"/>
          </p:nvPr>
        </p:nvSpPr>
        <p:spPr>
          <a:xfrm>
            <a:off x="294640" y="2220762"/>
            <a:ext cx="11453413" cy="126224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spc="-200" dirty="0"/>
              <a:t>Профсоюзная деятельность и деятельность Профсоюза: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spc="-200" dirty="0"/>
              <a:t>почему это не одно и то же</a:t>
            </a:r>
          </a:p>
        </p:txBody>
      </p:sp>
      <p:sp>
        <p:nvSpPr>
          <p:cNvPr id="9" name="Google Shape;112;p13">
            <a:extLst>
              <a:ext uri="{FF2B5EF4-FFF2-40B4-BE49-F238E27FC236}">
                <a16:creationId xmlns:a16="http://schemas.microsoft.com/office/drawing/2014/main" id="{00DCE24B-0218-F535-0A4C-95425B477378}"/>
              </a:ext>
            </a:extLst>
          </p:cNvPr>
          <p:cNvSpPr txBox="1">
            <a:spLocks/>
          </p:cNvSpPr>
          <p:nvPr/>
        </p:nvSpPr>
        <p:spPr>
          <a:xfrm>
            <a:off x="2346489" y="5272983"/>
            <a:ext cx="3266371" cy="649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4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rPr lang="ru-RU" sz="1800" dirty="0"/>
              <a:t>г. Санкт-Петербург, 2025</a:t>
            </a:r>
            <a:endParaRPr lang="en-US" sz="1800" dirty="0"/>
          </a:p>
        </p:txBody>
      </p:sp>
      <p:sp>
        <p:nvSpPr>
          <p:cNvPr id="10" name="Google Shape;112;p13">
            <a:extLst>
              <a:ext uri="{FF2B5EF4-FFF2-40B4-BE49-F238E27FC236}">
                <a16:creationId xmlns:a16="http://schemas.microsoft.com/office/drawing/2014/main" id="{5E656476-FDB7-F91F-161D-758FECF3DA47}"/>
              </a:ext>
            </a:extLst>
          </p:cNvPr>
          <p:cNvSpPr txBox="1">
            <a:spLocks/>
          </p:cNvSpPr>
          <p:nvPr/>
        </p:nvSpPr>
        <p:spPr>
          <a:xfrm>
            <a:off x="2346489" y="3983690"/>
            <a:ext cx="5916565" cy="649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4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rPr lang="ru-RU" sz="2400" dirty="0"/>
              <a:t>Загидуллин Раис </a:t>
            </a:r>
            <a:r>
              <a:rPr lang="ru-RU" sz="2400" dirty="0" err="1"/>
              <a:t>Рамазанович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800" dirty="0"/>
              <a:t>научный</a:t>
            </a:r>
            <a:r>
              <a:rPr lang="ru-RU" sz="2400" dirty="0"/>
              <a:t> </a:t>
            </a:r>
            <a:r>
              <a:rPr lang="ru-RU" sz="1800" dirty="0"/>
              <a:t>руководитель Учебного центра Профсоюза</a:t>
            </a:r>
            <a:br>
              <a:rPr lang="ru-RU" sz="1800" dirty="0"/>
            </a:br>
            <a:r>
              <a:rPr lang="ru-RU" sz="1800" dirty="0"/>
              <a:t>кандидат педагогических наук, доцент</a:t>
            </a:r>
            <a:endParaRPr lang="en-US" sz="2400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8A50F03-AAD8-711F-EC3F-9F7D712A0C77}"/>
              </a:ext>
            </a:extLst>
          </p:cNvPr>
          <p:cNvGrpSpPr/>
          <p:nvPr/>
        </p:nvGrpSpPr>
        <p:grpSpPr>
          <a:xfrm>
            <a:off x="8412139" y="50468"/>
            <a:ext cx="3714967" cy="675092"/>
            <a:chOff x="8412139" y="50468"/>
            <a:chExt cx="3714967" cy="675092"/>
          </a:xfrm>
        </p:grpSpPr>
        <p:pic>
          <p:nvPicPr>
            <p:cNvPr id="5" name="Picture 2" descr="РАО">
              <a:extLst>
                <a:ext uri="{FF2B5EF4-FFF2-40B4-BE49-F238E27FC236}">
                  <a16:creationId xmlns:a16="http://schemas.microsoft.com/office/drawing/2014/main" id="{3333EB5B-448B-204B-B829-CFFDF1CF8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6266" y="50469"/>
              <a:ext cx="634657" cy="675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E2F4B0A-B042-D0C4-9BDD-1559AEF6EE14}"/>
                </a:ext>
              </a:extLst>
            </p:cNvPr>
            <p:cNvSpPr txBox="1"/>
            <p:nvPr/>
          </p:nvSpPr>
          <p:spPr>
            <a:xfrm>
              <a:off x="10974400" y="134662"/>
              <a:ext cx="1152706" cy="4717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РОССИЙСКАЯ АКАДЕМИЯ </a:t>
              </a:r>
              <a:b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</a:br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ОБРАЗОВАНИЯ</a:t>
              </a:r>
              <a:endParaRPr lang="ru-RU" sz="9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4246E9-E989-F77C-6901-CE32F3FF7EFE}"/>
                </a:ext>
              </a:extLst>
            </p:cNvPr>
            <p:cNvSpPr txBox="1"/>
            <p:nvPr/>
          </p:nvSpPr>
          <p:spPr>
            <a:xfrm>
              <a:off x="9065005" y="134661"/>
              <a:ext cx="1390952" cy="4717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ОБЩЕРОССИЙСКИЙ ПРОФСОЮЗ </a:t>
              </a:r>
              <a:b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</a:br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ОБРАЗОВАНИЯ </a:t>
              </a:r>
              <a:endParaRPr lang="ru-RU" sz="900" dirty="0"/>
            </a:p>
          </p:txBody>
        </p:sp>
        <p:pic>
          <p:nvPicPr>
            <p:cNvPr id="8" name="Picture 2" descr="История Профсоюза">
              <a:extLst>
                <a:ext uri="{FF2B5EF4-FFF2-40B4-BE49-F238E27FC236}">
                  <a16:creationId xmlns:a16="http://schemas.microsoft.com/office/drawing/2014/main" id="{FFD1BB52-317B-EBE8-7847-B2EDBD425D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2139" y="50468"/>
              <a:ext cx="640072" cy="67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A1CD1D2-FA50-A0AD-FB41-5C64A9926376}"/>
              </a:ext>
            </a:extLst>
          </p:cNvPr>
          <p:cNvSpPr txBox="1"/>
          <p:nvPr/>
        </p:nvSpPr>
        <p:spPr>
          <a:xfrm>
            <a:off x="553449" y="288004"/>
            <a:ext cx="7228059" cy="875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семинара для председателей территориальных (районных, городских) организаций Профсоюза в рамках корпоративного развития кадров Профсоюза.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«ОРГАНИЗАЦИННОЕ РАЗВИТИЕ ПРОФСОЮЗА В СОВРЕМЕННЫХ УСЛОВИЯХ»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CF8CBAED-4E45-B2ED-63EE-2525502A4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5;p14">
            <a:extLst>
              <a:ext uri="{FF2B5EF4-FFF2-40B4-BE49-F238E27FC236}">
                <a16:creationId xmlns:a16="http://schemas.microsoft.com/office/drawing/2014/main" id="{5650D324-DB1C-4079-536F-B348AB1EA2E9}"/>
              </a:ext>
            </a:extLst>
          </p:cNvPr>
          <p:cNvSpPr txBox="1">
            <a:spLocks/>
          </p:cNvSpPr>
          <p:nvPr/>
        </p:nvSpPr>
        <p:spPr>
          <a:xfrm>
            <a:off x="191201" y="1293068"/>
            <a:ext cx="56709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rPr lang="ru-RU" dirty="0"/>
              <a:t>Теория </a:t>
            </a:r>
            <a:br>
              <a:rPr lang="ru-RU" dirty="0"/>
            </a:br>
            <a:r>
              <a:rPr lang="ru-RU" dirty="0"/>
              <a:t>социальных ролей</a:t>
            </a:r>
          </a:p>
        </p:txBody>
      </p:sp>
      <p:grpSp>
        <p:nvGrpSpPr>
          <p:cNvPr id="60" name="Группа 59">
            <a:extLst>
              <a:ext uri="{FF2B5EF4-FFF2-40B4-BE49-F238E27FC236}">
                <a16:creationId xmlns:a16="http://schemas.microsoft.com/office/drawing/2014/main" id="{9764A8BE-43DB-9607-C285-314DBB88F3C9}"/>
              </a:ext>
            </a:extLst>
          </p:cNvPr>
          <p:cNvGrpSpPr/>
          <p:nvPr/>
        </p:nvGrpSpPr>
        <p:grpSpPr>
          <a:xfrm>
            <a:off x="4004578" y="929586"/>
            <a:ext cx="6868831" cy="3095925"/>
            <a:chOff x="-363968" y="1568970"/>
            <a:chExt cx="6868831" cy="3095925"/>
          </a:xfrm>
        </p:grpSpPr>
        <p:grpSp>
          <p:nvGrpSpPr>
            <p:cNvPr id="61" name="Группа 60">
              <a:extLst>
                <a:ext uri="{FF2B5EF4-FFF2-40B4-BE49-F238E27FC236}">
                  <a16:creationId xmlns:a16="http://schemas.microsoft.com/office/drawing/2014/main" id="{EC1EAE03-3424-F3FE-25CF-7EDA4C6C7C3E}"/>
                </a:ext>
              </a:extLst>
            </p:cNvPr>
            <p:cNvGrpSpPr/>
            <p:nvPr/>
          </p:nvGrpSpPr>
          <p:grpSpPr>
            <a:xfrm>
              <a:off x="755576" y="1911384"/>
              <a:ext cx="2952328" cy="2366183"/>
              <a:chOff x="2555776" y="2077775"/>
              <a:chExt cx="2952328" cy="2366183"/>
            </a:xfrm>
          </p:grpSpPr>
          <p:sp>
            <p:nvSpPr>
              <p:cNvPr id="129" name="Овал 128">
                <a:extLst>
                  <a:ext uri="{FF2B5EF4-FFF2-40B4-BE49-F238E27FC236}">
                    <a16:creationId xmlns:a16="http://schemas.microsoft.com/office/drawing/2014/main" id="{D7691F22-9A14-729E-A7FB-5F63471AA86B}"/>
                  </a:ext>
                </a:extLst>
              </p:cNvPr>
              <p:cNvSpPr/>
              <p:nvPr/>
            </p:nvSpPr>
            <p:spPr>
              <a:xfrm>
                <a:off x="2555776" y="2139702"/>
                <a:ext cx="576064" cy="5760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П</a:t>
                </a:r>
              </a:p>
            </p:txBody>
          </p:sp>
          <p:sp>
            <p:nvSpPr>
              <p:cNvPr id="130" name="Овал 129">
                <a:extLst>
                  <a:ext uri="{FF2B5EF4-FFF2-40B4-BE49-F238E27FC236}">
                    <a16:creationId xmlns:a16="http://schemas.microsoft.com/office/drawing/2014/main" id="{66CEE0E8-E547-1A3B-8AA0-DD528F90ECEC}"/>
                  </a:ext>
                </a:extLst>
              </p:cNvPr>
              <p:cNvSpPr/>
              <p:nvPr/>
            </p:nvSpPr>
            <p:spPr>
              <a:xfrm>
                <a:off x="3743908" y="3867894"/>
                <a:ext cx="576064" cy="5760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Р</a:t>
                </a:r>
              </a:p>
            </p:txBody>
          </p:sp>
          <p:sp>
            <p:nvSpPr>
              <p:cNvPr id="131" name="Овал 130">
                <a:extLst>
                  <a:ext uri="{FF2B5EF4-FFF2-40B4-BE49-F238E27FC236}">
                    <a16:creationId xmlns:a16="http://schemas.microsoft.com/office/drawing/2014/main" id="{BDC5F369-18CA-2F8F-6EA6-697600D557DD}"/>
                  </a:ext>
                </a:extLst>
              </p:cNvPr>
              <p:cNvSpPr/>
              <p:nvPr/>
            </p:nvSpPr>
            <p:spPr>
              <a:xfrm>
                <a:off x="4932040" y="2139702"/>
                <a:ext cx="576064" cy="5760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С</a:t>
                </a:r>
              </a:p>
            </p:txBody>
          </p:sp>
          <p:cxnSp>
            <p:nvCxnSpPr>
              <p:cNvPr id="132" name="Прямая со стрелкой 131">
                <a:extLst>
                  <a:ext uri="{FF2B5EF4-FFF2-40B4-BE49-F238E27FC236}">
                    <a16:creationId xmlns:a16="http://schemas.microsoft.com/office/drawing/2014/main" id="{7E3C8FA1-1CFA-2BB3-1E6F-47B8E1A14928}"/>
                  </a:ext>
                </a:extLst>
              </p:cNvPr>
              <p:cNvCxnSpPr>
                <a:cxnSpLocks/>
                <a:stCxn id="129" idx="6"/>
                <a:endCxn id="131" idx="2"/>
              </p:cNvCxnSpPr>
              <p:nvPr/>
            </p:nvCxnSpPr>
            <p:spPr>
              <a:xfrm>
                <a:off x="3131840" y="2427734"/>
                <a:ext cx="18002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133" name="Прямая со стрелкой 132">
                <a:extLst>
                  <a:ext uri="{FF2B5EF4-FFF2-40B4-BE49-F238E27FC236}">
                    <a16:creationId xmlns:a16="http://schemas.microsoft.com/office/drawing/2014/main" id="{730D02A1-918E-2F0B-FA06-A2ABBFD66F4E}"/>
                  </a:ext>
                </a:extLst>
              </p:cNvPr>
              <p:cNvCxnSpPr>
                <a:cxnSpLocks/>
                <a:stCxn id="129" idx="5"/>
                <a:endCxn id="130" idx="1"/>
              </p:cNvCxnSpPr>
              <p:nvPr/>
            </p:nvCxnSpPr>
            <p:spPr>
              <a:xfrm>
                <a:off x="3047477" y="2631403"/>
                <a:ext cx="780794" cy="1320854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134" name="Прямая со стрелкой 133">
                <a:extLst>
                  <a:ext uri="{FF2B5EF4-FFF2-40B4-BE49-F238E27FC236}">
                    <a16:creationId xmlns:a16="http://schemas.microsoft.com/office/drawing/2014/main" id="{5C1188B8-C908-C0BD-63E3-4B7C11068807}"/>
                  </a:ext>
                </a:extLst>
              </p:cNvPr>
              <p:cNvCxnSpPr>
                <a:cxnSpLocks/>
                <a:stCxn id="131" idx="3"/>
                <a:endCxn id="130" idx="7"/>
              </p:cNvCxnSpPr>
              <p:nvPr/>
            </p:nvCxnSpPr>
            <p:spPr>
              <a:xfrm flipH="1">
                <a:off x="4235609" y="2631403"/>
                <a:ext cx="780794" cy="1320854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headEnd type="triangle"/>
                <a:tailEnd type="triangle"/>
              </a:ln>
              <a:effectLst/>
            </p:spPr>
          </p:cxn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C51FEB5-053A-A52C-7365-2C66F4975B63}"/>
                  </a:ext>
                </a:extLst>
              </p:cNvPr>
              <p:cNvSpPr txBox="1"/>
              <p:nvPr/>
            </p:nvSpPr>
            <p:spPr>
              <a:xfrm rot="3547317">
                <a:off x="2847075" y="3084264"/>
                <a:ext cx="1547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взаимодействие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410D3017-73E7-9E07-736B-0D9C1240533B}"/>
                  </a:ext>
                </a:extLst>
              </p:cNvPr>
              <p:cNvSpPr txBox="1"/>
              <p:nvPr/>
            </p:nvSpPr>
            <p:spPr>
              <a:xfrm rot="18064667">
                <a:off x="3707238" y="2972506"/>
                <a:ext cx="158943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взаимодействие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9E9BAF97-9477-A882-3367-0029A157C78C}"/>
                  </a:ext>
                </a:extLst>
              </p:cNvPr>
              <p:cNvSpPr txBox="1"/>
              <p:nvPr/>
            </p:nvSpPr>
            <p:spPr>
              <a:xfrm>
                <a:off x="3300424" y="2077775"/>
                <a:ext cx="14973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взаимодействие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1D94B7F-C5F3-9544-5BA2-6F60A00808CA}"/>
                  </a:ext>
                </a:extLst>
              </p:cNvPr>
              <p:cNvSpPr txBox="1"/>
              <p:nvPr/>
            </p:nvSpPr>
            <p:spPr>
              <a:xfrm rot="3573966">
                <a:off x="2582037" y="3270712"/>
                <a:ext cx="1485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отношения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67C81017-17C6-B8C1-2167-4976B53A5876}"/>
                  </a:ext>
                </a:extLst>
              </p:cNvPr>
              <p:cNvSpPr txBox="1"/>
              <p:nvPr/>
            </p:nvSpPr>
            <p:spPr>
              <a:xfrm rot="18159506">
                <a:off x="4037786" y="3180159"/>
                <a:ext cx="13860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отношения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738C08C9-C143-A7C6-4C1B-46324A27E1D2}"/>
                  </a:ext>
                </a:extLst>
              </p:cNvPr>
              <p:cNvSpPr txBox="1"/>
              <p:nvPr/>
            </p:nvSpPr>
            <p:spPr>
              <a:xfrm>
                <a:off x="3317982" y="2378131"/>
                <a:ext cx="13360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35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отношения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7D0C6D5-E8CC-3782-9B32-DA326374C447}"/>
                </a:ext>
              </a:extLst>
            </p:cNvPr>
            <p:cNvSpPr txBox="1"/>
            <p:nvPr/>
          </p:nvSpPr>
          <p:spPr>
            <a:xfrm>
              <a:off x="-363968" y="1575264"/>
              <a:ext cx="1407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ПРОФСОЮЗ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DFE2CCA-2342-8AF1-E955-A7365BE6124E}"/>
                </a:ext>
              </a:extLst>
            </p:cNvPr>
            <p:cNvSpPr txBox="1"/>
            <p:nvPr/>
          </p:nvSpPr>
          <p:spPr>
            <a:xfrm>
              <a:off x="1288632" y="4295563"/>
              <a:ext cx="1884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РАБОТОДАТЕЛЬ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2D8C7D6-8C6A-950D-DA9B-9DBA9C6F5A69}"/>
                </a:ext>
              </a:extLst>
            </p:cNvPr>
            <p:cNvSpPr txBox="1"/>
            <p:nvPr/>
          </p:nvSpPr>
          <p:spPr>
            <a:xfrm>
              <a:off x="3593003" y="1568970"/>
              <a:ext cx="2911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СООБЩЕСТВО</a:t>
              </a: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(работники)</a:t>
              </a:r>
            </a:p>
          </p:txBody>
        </p:sp>
      </p:grpSp>
      <p:grpSp>
        <p:nvGrpSpPr>
          <p:cNvPr id="141" name="Группа 140">
            <a:extLst>
              <a:ext uri="{FF2B5EF4-FFF2-40B4-BE49-F238E27FC236}">
                <a16:creationId xmlns:a16="http://schemas.microsoft.com/office/drawing/2014/main" id="{EE834930-A03D-D0DD-F4DF-E58123B225BE}"/>
              </a:ext>
            </a:extLst>
          </p:cNvPr>
          <p:cNvGrpSpPr/>
          <p:nvPr/>
        </p:nvGrpSpPr>
        <p:grpSpPr>
          <a:xfrm>
            <a:off x="1099573" y="4280259"/>
            <a:ext cx="4564866" cy="1451715"/>
            <a:chOff x="395536" y="1464875"/>
            <a:chExt cx="2880319" cy="1080120"/>
          </a:xfrm>
        </p:grpSpPr>
        <p:sp>
          <p:nvSpPr>
            <p:cNvPr id="142" name="Прямоугольник 141">
              <a:extLst>
                <a:ext uri="{FF2B5EF4-FFF2-40B4-BE49-F238E27FC236}">
                  <a16:creationId xmlns:a16="http://schemas.microsoft.com/office/drawing/2014/main" id="{96635D2A-2BAC-D880-A956-F46C3A81C15B}"/>
                </a:ext>
              </a:extLst>
            </p:cNvPr>
            <p:cNvSpPr/>
            <p:nvPr/>
          </p:nvSpPr>
          <p:spPr>
            <a:xfrm>
              <a:off x="395536" y="1464875"/>
              <a:ext cx="2880319" cy="28803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Замысел Действия</a:t>
              </a:r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72C1E3A0-B7E4-7E7E-218A-48B7B88B1D39}"/>
                </a:ext>
              </a:extLst>
            </p:cNvPr>
            <p:cNvSpPr/>
            <p:nvPr/>
          </p:nvSpPr>
          <p:spPr>
            <a:xfrm>
              <a:off x="971600" y="1752907"/>
              <a:ext cx="452311" cy="7920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Цель Д.</a:t>
              </a:r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8C83C693-DF88-FF41-18E4-37E9C207EABB}"/>
                </a:ext>
              </a:extLst>
            </p:cNvPr>
            <p:cNvSpPr/>
            <p:nvPr/>
          </p:nvSpPr>
          <p:spPr>
            <a:xfrm>
              <a:off x="1423911" y="1752907"/>
              <a:ext cx="645470" cy="7920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Содержание Д.</a:t>
              </a:r>
            </a:p>
          </p:txBody>
        </p:sp>
        <p:sp>
          <p:nvSpPr>
            <p:cNvPr id="145" name="Прямоугольник 144">
              <a:extLst>
                <a:ext uri="{FF2B5EF4-FFF2-40B4-BE49-F238E27FC236}">
                  <a16:creationId xmlns:a16="http://schemas.microsoft.com/office/drawing/2014/main" id="{7CB96E8B-D3E8-598B-FCF5-1DB3A831C867}"/>
                </a:ext>
              </a:extLst>
            </p:cNvPr>
            <p:cNvSpPr/>
            <p:nvPr/>
          </p:nvSpPr>
          <p:spPr>
            <a:xfrm>
              <a:off x="2069380" y="1752907"/>
              <a:ext cx="576065" cy="7920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Способ</a:t>
              </a:r>
              <a:r>
                <a:rPr lang="ru-RU" sz="1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ы</a:t>
              </a: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Д.</a:t>
              </a:r>
            </a:p>
          </p:txBody>
        </p:sp>
        <p:sp>
          <p:nvSpPr>
            <p:cNvPr id="146" name="Прямоугольник 145">
              <a:extLst>
                <a:ext uri="{FF2B5EF4-FFF2-40B4-BE49-F238E27FC236}">
                  <a16:creationId xmlns:a16="http://schemas.microsoft.com/office/drawing/2014/main" id="{E9781492-23F1-C6C3-05AB-132243E45270}"/>
                </a:ext>
              </a:extLst>
            </p:cNvPr>
            <p:cNvSpPr/>
            <p:nvPr/>
          </p:nvSpPr>
          <p:spPr>
            <a:xfrm>
              <a:off x="2645445" y="1752907"/>
              <a:ext cx="630410" cy="7920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Результаты Д.</a:t>
              </a:r>
            </a:p>
          </p:txBody>
        </p:sp>
        <p:sp>
          <p:nvSpPr>
            <p:cNvPr id="147" name="Прямоугольник 146">
              <a:extLst>
                <a:ext uri="{FF2B5EF4-FFF2-40B4-BE49-F238E27FC236}">
                  <a16:creationId xmlns:a16="http://schemas.microsoft.com/office/drawing/2014/main" id="{9B93E7EF-C54B-0074-C3D0-61E9AD9B2D7A}"/>
                </a:ext>
              </a:extLst>
            </p:cNvPr>
            <p:cNvSpPr/>
            <p:nvPr/>
          </p:nvSpPr>
          <p:spPr>
            <a:xfrm>
              <a:off x="395536" y="1752907"/>
              <a:ext cx="576064" cy="792088"/>
            </a:xfrm>
            <a:prstGeom prst="rect">
              <a:avLst/>
            </a:prstGeom>
            <a:pattFill prst="dotGrid">
              <a:fgClr>
                <a:schemeClr val="accent1"/>
              </a:fgClr>
              <a:bgClr>
                <a:schemeClr val="bg1"/>
              </a:bgClr>
            </a:patt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Объекты ориентации</a:t>
              </a:r>
            </a:p>
          </p:txBody>
        </p:sp>
      </p:grpSp>
      <p:grpSp>
        <p:nvGrpSpPr>
          <p:cNvPr id="148" name="Группа 147">
            <a:extLst>
              <a:ext uri="{FF2B5EF4-FFF2-40B4-BE49-F238E27FC236}">
                <a16:creationId xmlns:a16="http://schemas.microsoft.com/office/drawing/2014/main" id="{8F624FDA-121F-54FF-6704-201495DAF290}"/>
              </a:ext>
            </a:extLst>
          </p:cNvPr>
          <p:cNvGrpSpPr/>
          <p:nvPr/>
        </p:nvGrpSpPr>
        <p:grpSpPr>
          <a:xfrm>
            <a:off x="444560" y="5120615"/>
            <a:ext cx="466407" cy="1584176"/>
            <a:chOff x="2627784" y="3363838"/>
            <a:chExt cx="466407" cy="1584176"/>
          </a:xfrm>
        </p:grpSpPr>
        <p:sp>
          <p:nvSpPr>
            <p:cNvPr id="149" name="Овал 148">
              <a:extLst>
                <a:ext uri="{FF2B5EF4-FFF2-40B4-BE49-F238E27FC236}">
                  <a16:creationId xmlns:a16="http://schemas.microsoft.com/office/drawing/2014/main" id="{F62E69F1-328E-3832-AD4F-A21184AC711C}"/>
                </a:ext>
              </a:extLst>
            </p:cNvPr>
            <p:cNvSpPr/>
            <p:nvPr/>
          </p:nvSpPr>
          <p:spPr>
            <a:xfrm>
              <a:off x="2627824" y="3363838"/>
              <a:ext cx="360000" cy="36000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50" name="Овал 149">
              <a:extLst>
                <a:ext uri="{FF2B5EF4-FFF2-40B4-BE49-F238E27FC236}">
                  <a16:creationId xmlns:a16="http://schemas.microsoft.com/office/drawing/2014/main" id="{E8304156-B711-7656-3326-BF97333494F4}"/>
                </a:ext>
              </a:extLst>
            </p:cNvPr>
            <p:cNvSpPr/>
            <p:nvPr/>
          </p:nvSpPr>
          <p:spPr>
            <a:xfrm>
              <a:off x="2627824" y="3798305"/>
              <a:ext cx="360000" cy="36000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51" name="Овал 150">
              <a:extLst>
                <a:ext uri="{FF2B5EF4-FFF2-40B4-BE49-F238E27FC236}">
                  <a16:creationId xmlns:a16="http://schemas.microsoft.com/office/drawing/2014/main" id="{7B92E942-AFF0-DEBE-4DF4-A82BF866A8F1}"/>
                </a:ext>
              </a:extLst>
            </p:cNvPr>
            <p:cNvSpPr/>
            <p:nvPr/>
          </p:nvSpPr>
          <p:spPr>
            <a:xfrm>
              <a:off x="2627784" y="4588014"/>
              <a:ext cx="360000" cy="36000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4128716-D3BD-8E5D-A960-B44999B8C470}"/>
                </a:ext>
              </a:extLst>
            </p:cNvPr>
            <p:cNvSpPr txBox="1"/>
            <p:nvPr/>
          </p:nvSpPr>
          <p:spPr>
            <a:xfrm>
              <a:off x="2627784" y="4146634"/>
              <a:ext cx="466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35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 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6" name="Левая фигурная скобка 155">
            <a:extLst>
              <a:ext uri="{FF2B5EF4-FFF2-40B4-BE49-F238E27FC236}">
                <a16:creationId xmlns:a16="http://schemas.microsoft.com/office/drawing/2014/main" id="{2929D5DC-ADFB-8701-3F37-A261DF332B7C}"/>
              </a:ext>
            </a:extLst>
          </p:cNvPr>
          <p:cNvSpPr/>
          <p:nvPr/>
        </p:nvSpPr>
        <p:spPr>
          <a:xfrm rot="10800000">
            <a:off x="910967" y="5284194"/>
            <a:ext cx="239191" cy="1278360"/>
          </a:xfrm>
          <a:prstGeom prst="leftBrace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12F9D31-DF46-8B4A-00A3-C31C385583CB}"/>
              </a:ext>
            </a:extLst>
          </p:cNvPr>
          <p:cNvSpPr txBox="1"/>
          <p:nvPr/>
        </p:nvSpPr>
        <p:spPr>
          <a:xfrm>
            <a:off x="1141211" y="5757894"/>
            <a:ext cx="1204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3">
              <a:buClrTx/>
              <a:buFontTx/>
              <a:buNone/>
            </a:pPr>
            <a:r>
              <a:rPr lang="ru-RU" sz="2000" b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СТАТУС</a:t>
            </a:r>
            <a:endParaRPr lang="ru-RU" sz="1800" b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110F0A30-4985-F7B2-6774-CDD04C7432A5}"/>
              </a:ext>
            </a:extLst>
          </p:cNvPr>
          <p:cNvSpPr/>
          <p:nvPr/>
        </p:nvSpPr>
        <p:spPr>
          <a:xfrm>
            <a:off x="7472667" y="4280259"/>
            <a:ext cx="2963420" cy="38920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Действие</a:t>
            </a:r>
          </a:p>
        </p:txBody>
      </p:sp>
      <p:sp>
        <p:nvSpPr>
          <p:cNvPr id="160" name="Левая фигурная скобка 159">
            <a:extLst>
              <a:ext uri="{FF2B5EF4-FFF2-40B4-BE49-F238E27FC236}">
                <a16:creationId xmlns:a16="http://schemas.microsoft.com/office/drawing/2014/main" id="{42224636-0764-CBBA-86CE-84C0992160CD}"/>
              </a:ext>
            </a:extLst>
          </p:cNvPr>
          <p:cNvSpPr/>
          <p:nvPr/>
        </p:nvSpPr>
        <p:spPr>
          <a:xfrm rot="16200000">
            <a:off x="8819347" y="4898277"/>
            <a:ext cx="345544" cy="2848176"/>
          </a:xfrm>
          <a:prstGeom prst="leftBrace">
            <a:avLst>
              <a:gd name="adj1" fmla="val 8333"/>
              <a:gd name="adj2" fmla="val 50000"/>
            </a:avLst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F2B5A863-20F8-3F30-850A-5C8CF194C1DF}"/>
              </a:ext>
            </a:extLst>
          </p:cNvPr>
          <p:cNvSpPr txBox="1"/>
          <p:nvPr/>
        </p:nvSpPr>
        <p:spPr>
          <a:xfrm>
            <a:off x="8558963" y="6446684"/>
            <a:ext cx="84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РОЛЬ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2" name="Стрелка: пятиугольник 161">
            <a:extLst>
              <a:ext uri="{FF2B5EF4-FFF2-40B4-BE49-F238E27FC236}">
                <a16:creationId xmlns:a16="http://schemas.microsoft.com/office/drawing/2014/main" id="{91074CC7-A789-2720-2B82-0D73846F12A2}"/>
              </a:ext>
            </a:extLst>
          </p:cNvPr>
          <p:cNvSpPr/>
          <p:nvPr/>
        </p:nvSpPr>
        <p:spPr>
          <a:xfrm rot="16200000">
            <a:off x="7233384" y="5081402"/>
            <a:ext cx="1382754" cy="713457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Адаптационная функция</a:t>
            </a:r>
          </a:p>
        </p:txBody>
      </p:sp>
      <p:sp>
        <p:nvSpPr>
          <p:cNvPr id="163" name="Стрелка: пятиугольник 162">
            <a:extLst>
              <a:ext uri="{FF2B5EF4-FFF2-40B4-BE49-F238E27FC236}">
                <a16:creationId xmlns:a16="http://schemas.microsoft.com/office/drawing/2014/main" id="{73A03DB9-7037-2AED-F5E6-96D92BB447A9}"/>
              </a:ext>
            </a:extLst>
          </p:cNvPr>
          <p:cNvSpPr/>
          <p:nvPr/>
        </p:nvSpPr>
        <p:spPr>
          <a:xfrm rot="16200000">
            <a:off x="7944957" y="5081402"/>
            <a:ext cx="1382754" cy="713457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Личностная функция</a:t>
            </a:r>
          </a:p>
        </p:txBody>
      </p:sp>
      <p:sp>
        <p:nvSpPr>
          <p:cNvPr id="164" name="Стрелка: пятиугольник 163">
            <a:extLst>
              <a:ext uri="{FF2B5EF4-FFF2-40B4-BE49-F238E27FC236}">
                <a16:creationId xmlns:a16="http://schemas.microsoft.com/office/drawing/2014/main" id="{7FECED4E-1989-209A-1FA7-CFD34FF23AEC}"/>
              </a:ext>
            </a:extLst>
          </p:cNvPr>
          <p:cNvSpPr/>
          <p:nvPr/>
        </p:nvSpPr>
        <p:spPr>
          <a:xfrm rot="16200000">
            <a:off x="8654645" y="5081402"/>
            <a:ext cx="1382754" cy="713457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Социальная функция</a:t>
            </a:r>
          </a:p>
        </p:txBody>
      </p:sp>
      <p:sp>
        <p:nvSpPr>
          <p:cNvPr id="165" name="Стрелка: пятиугольник 164">
            <a:extLst>
              <a:ext uri="{FF2B5EF4-FFF2-40B4-BE49-F238E27FC236}">
                <a16:creationId xmlns:a16="http://schemas.microsoft.com/office/drawing/2014/main" id="{04A5826C-3C9B-B4BC-BEEA-5C034ABCBB43}"/>
              </a:ext>
            </a:extLst>
          </p:cNvPr>
          <p:cNvSpPr/>
          <p:nvPr/>
        </p:nvSpPr>
        <p:spPr>
          <a:xfrm rot="16200000">
            <a:off x="9368103" y="5081402"/>
            <a:ext cx="1382754" cy="713457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Культурная функция</a:t>
            </a:r>
          </a:p>
        </p:txBody>
      </p:sp>
      <p:sp>
        <p:nvSpPr>
          <p:cNvPr id="166" name="Стрелка: вниз 165">
            <a:extLst>
              <a:ext uri="{FF2B5EF4-FFF2-40B4-BE49-F238E27FC236}">
                <a16:creationId xmlns:a16="http://schemas.microsoft.com/office/drawing/2014/main" id="{1EAA5F95-357C-03CD-8D0D-8D401A248ADF}"/>
              </a:ext>
            </a:extLst>
          </p:cNvPr>
          <p:cNvSpPr/>
          <p:nvPr/>
        </p:nvSpPr>
        <p:spPr>
          <a:xfrm rot="16200000">
            <a:off x="6394501" y="4245498"/>
            <a:ext cx="360000" cy="426910"/>
          </a:xfrm>
          <a:prstGeom prst="downArrow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3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9" name="Прямая соединительная линия 168">
            <a:extLst>
              <a:ext uri="{FF2B5EF4-FFF2-40B4-BE49-F238E27FC236}">
                <a16:creationId xmlns:a16="http://schemas.microsoft.com/office/drawing/2014/main" id="{540EF3E1-8608-04EE-6B8C-2F1B7F5FDCA5}"/>
              </a:ext>
            </a:extLst>
          </p:cNvPr>
          <p:cNvCxnSpPr>
            <a:cxnSpLocks/>
            <a:stCxn id="149" idx="6"/>
            <a:endCxn id="147" idx="1"/>
          </p:cNvCxnSpPr>
          <p:nvPr/>
        </p:nvCxnSpPr>
        <p:spPr>
          <a:xfrm flipV="1">
            <a:off x="804600" y="5199679"/>
            <a:ext cx="294973" cy="100936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0" name="Прямая соединительная линия 169">
            <a:extLst>
              <a:ext uri="{FF2B5EF4-FFF2-40B4-BE49-F238E27FC236}">
                <a16:creationId xmlns:a16="http://schemas.microsoft.com/office/drawing/2014/main" id="{343A4EF7-CB90-316E-3BD9-2E9036E700F5}"/>
              </a:ext>
            </a:extLst>
          </p:cNvPr>
          <p:cNvCxnSpPr>
            <a:cxnSpLocks/>
            <a:stCxn id="150" idx="7"/>
            <a:endCxn id="147" idx="1"/>
          </p:cNvCxnSpPr>
          <p:nvPr/>
        </p:nvCxnSpPr>
        <p:spPr>
          <a:xfrm flipV="1">
            <a:off x="751879" y="5199679"/>
            <a:ext cx="347694" cy="408124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1" name="Прямая соединительная линия 170">
            <a:extLst>
              <a:ext uri="{FF2B5EF4-FFF2-40B4-BE49-F238E27FC236}">
                <a16:creationId xmlns:a16="http://schemas.microsoft.com/office/drawing/2014/main" id="{7DBD55D2-CAB5-C54A-C357-5C9684BD2AB3}"/>
              </a:ext>
            </a:extLst>
          </p:cNvPr>
          <p:cNvCxnSpPr>
            <a:cxnSpLocks/>
            <a:stCxn id="151" idx="7"/>
            <a:endCxn id="147" idx="1"/>
          </p:cNvCxnSpPr>
          <p:nvPr/>
        </p:nvCxnSpPr>
        <p:spPr>
          <a:xfrm flipV="1">
            <a:off x="751839" y="5199679"/>
            <a:ext cx="347734" cy="1197833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E2EE46A5-8395-F66D-2645-ED67A8AD8CDC}"/>
              </a:ext>
            </a:extLst>
          </p:cNvPr>
          <p:cNvSpPr txBox="1"/>
          <p:nvPr/>
        </p:nvSpPr>
        <p:spPr>
          <a:xfrm>
            <a:off x="3920215" y="1571437"/>
            <a:ext cx="140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3">
              <a:buClrTx/>
              <a:buFontTx/>
              <a:buNone/>
            </a:pPr>
            <a:r>
              <a:rPr lang="ru-RU" sz="2000" b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ПОЗИЦИЯ</a:t>
            </a:r>
            <a:endParaRPr lang="ru-RU" sz="1800" b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74" name="Прямая со стрелкой 173">
            <a:extLst>
              <a:ext uri="{FF2B5EF4-FFF2-40B4-BE49-F238E27FC236}">
                <a16:creationId xmlns:a16="http://schemas.microsoft.com/office/drawing/2014/main" id="{E69A482D-5320-88F6-35C9-928E907E3F4F}"/>
              </a:ext>
            </a:extLst>
          </p:cNvPr>
          <p:cNvCxnSpPr>
            <a:cxnSpLocks/>
            <a:stCxn id="63" idx="1"/>
            <a:endCxn id="142" idx="0"/>
          </p:cNvCxnSpPr>
          <p:nvPr/>
        </p:nvCxnSpPr>
        <p:spPr>
          <a:xfrm flipH="1">
            <a:off x="3382006" y="3840845"/>
            <a:ext cx="2275172" cy="43941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76" name="Прямая со стрелкой 175">
            <a:extLst>
              <a:ext uri="{FF2B5EF4-FFF2-40B4-BE49-F238E27FC236}">
                <a16:creationId xmlns:a16="http://schemas.microsoft.com/office/drawing/2014/main" id="{C136E060-368C-1A10-860A-6C081735609D}"/>
              </a:ext>
            </a:extLst>
          </p:cNvPr>
          <p:cNvCxnSpPr>
            <a:cxnSpLocks/>
            <a:stCxn id="63" idx="3"/>
            <a:endCxn id="158" idx="0"/>
          </p:cNvCxnSpPr>
          <p:nvPr/>
        </p:nvCxnSpPr>
        <p:spPr>
          <a:xfrm>
            <a:off x="7541741" y="3840845"/>
            <a:ext cx="1412636" cy="43941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AC9F87C1-5893-F3EA-9C8B-324DD7BCDC58}"/>
              </a:ext>
            </a:extLst>
          </p:cNvPr>
          <p:cNvSpPr txBox="1"/>
          <p:nvPr/>
        </p:nvSpPr>
        <p:spPr>
          <a:xfrm>
            <a:off x="205044" y="2407818"/>
            <a:ext cx="62573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0" dirty="0">
                <a:solidFill>
                  <a:schemeClr val="tx1"/>
                </a:solidFill>
                <a:effectLst/>
                <a:latin typeface="Inter"/>
              </a:rPr>
              <a:t>Позиционирование </a:t>
            </a:r>
            <a:r>
              <a:rPr lang="ru-RU" sz="1800" b="0" i="0" dirty="0">
                <a:solidFill>
                  <a:schemeClr val="tx1"/>
                </a:solidFill>
                <a:effectLst/>
                <a:latin typeface="Inter"/>
              </a:rPr>
              <a:t>— это формирование образа организации в глазах потребителя</a:t>
            </a:r>
            <a:r>
              <a:rPr lang="ru-RU" sz="1800" dirty="0">
                <a:solidFill>
                  <a:schemeClr val="tx1"/>
                </a:solidFill>
                <a:latin typeface="Inter"/>
              </a:rPr>
              <a:t>;</a:t>
            </a:r>
            <a:r>
              <a:rPr lang="ru-RU" sz="1800" b="0" i="0" dirty="0">
                <a:solidFill>
                  <a:schemeClr val="tx1"/>
                </a:solidFill>
                <a:effectLst/>
                <a:latin typeface="Inter"/>
              </a:rPr>
              <a:t> место, которое </a:t>
            </a:r>
            <a:br>
              <a:rPr lang="ru-RU" sz="1800" b="0" i="0" dirty="0">
                <a:solidFill>
                  <a:schemeClr val="tx1"/>
                </a:solidFill>
                <a:effectLst/>
                <a:latin typeface="Inter"/>
              </a:rPr>
            </a:br>
            <a:r>
              <a:rPr lang="ru-RU" sz="1800" b="0" i="0" dirty="0">
                <a:solidFill>
                  <a:schemeClr val="tx1"/>
                </a:solidFill>
                <a:effectLst/>
                <a:latin typeface="Inter"/>
              </a:rPr>
              <a:t>«бренд» занимает в сознании своей целевой аудитории.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18E74696-BD95-B966-BAE5-0AB85A3CD826}"/>
              </a:ext>
            </a:extLst>
          </p:cNvPr>
          <p:cNvSpPr txBox="1"/>
          <p:nvPr/>
        </p:nvSpPr>
        <p:spPr>
          <a:xfrm>
            <a:off x="7593010" y="2564228"/>
            <a:ext cx="45447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b="1" dirty="0">
                <a:solidFill>
                  <a:schemeClr val="tx1"/>
                </a:solidFill>
                <a:latin typeface="Inter"/>
              </a:rPr>
              <a:t>Роль</a:t>
            </a:r>
            <a:r>
              <a:rPr lang="ru-RU" sz="1800" dirty="0">
                <a:solidFill>
                  <a:schemeClr val="tx1"/>
                </a:solidFill>
                <a:latin typeface="Inter"/>
              </a:rPr>
              <a:t> – модель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Inter"/>
              </a:rPr>
              <a:t>поведения человека, объективно заданная социальной позицией личности в системе социальных, общественных и личных отношений.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0CE0ED5B-6D05-258B-42A4-3F73467238C2}"/>
              </a:ext>
            </a:extLst>
          </p:cNvPr>
          <p:cNvSpPr txBox="1"/>
          <p:nvPr/>
        </p:nvSpPr>
        <p:spPr>
          <a:xfrm>
            <a:off x="1127899" y="6089310"/>
            <a:ext cx="65601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Inter"/>
              </a:rPr>
              <a:t>Статус</a:t>
            </a:r>
            <a:r>
              <a:rPr lang="ru-RU" sz="1800" dirty="0">
                <a:solidFill>
                  <a:schemeClr val="tx1"/>
                </a:solidFill>
                <a:latin typeface="Inter"/>
              </a:rPr>
              <a:t> – положение, занимаемое индивидом или социальной группой в обществе или отдельной подсистеме общества.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51EFF2C5-762D-B95B-969C-D1BE2E97D268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3B3A710-E4C8-D80E-DC1F-DA2D765D05D1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5382D618-08EE-9FC8-0E47-A63AA19DD24D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7" name="Picture 2" descr="РАО">
                <a:extLst>
                  <a:ext uri="{FF2B5EF4-FFF2-40B4-BE49-F238E27FC236}">
                    <a16:creationId xmlns:a16="http://schemas.microsoft.com/office/drawing/2014/main" id="{A0E0316D-E1BF-7E72-40FC-00DEEB0DDA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00F05D-4001-4013-1CD6-3C2891805C34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DBBAB3E-6D7A-42CB-34FC-B401B36EB910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0" name="Picture 2" descr="История Профсоюза">
                <a:extLst>
                  <a:ext uri="{FF2B5EF4-FFF2-40B4-BE49-F238E27FC236}">
                    <a16:creationId xmlns:a16="http://schemas.microsoft.com/office/drawing/2014/main" id="{28F3EE3C-0A49-127D-6CF6-377D2F6D9A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58763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C84A446B-BE00-C1CD-4218-F16BFAC35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31A487C-0BE1-F51C-2B3F-88C3CCE86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282" y="2005192"/>
            <a:ext cx="5700877" cy="339443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FF4F5E6-3674-D02B-C43A-EB64F4D738E8}"/>
              </a:ext>
            </a:extLst>
          </p:cNvPr>
          <p:cNvSpPr/>
          <p:nvPr/>
        </p:nvSpPr>
        <p:spPr>
          <a:xfrm>
            <a:off x="9147831" y="3647091"/>
            <a:ext cx="287873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СРЕДСТВО</a:t>
            </a:r>
            <a:r>
              <a:rPr lang="ru-RU" sz="1800" b="1" dirty="0">
                <a:solidFill>
                  <a:srgbClr val="FF0000"/>
                </a:solidFill>
              </a:rPr>
              <a:t>:</a:t>
            </a:r>
          </a:p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ПОЛНОМОЧИЯ</a:t>
            </a:r>
          </a:p>
        </p:txBody>
      </p:sp>
      <p:sp>
        <p:nvSpPr>
          <p:cNvPr id="24" name="Облачко с текстом: прямоугольное 23">
            <a:extLst>
              <a:ext uri="{FF2B5EF4-FFF2-40B4-BE49-F238E27FC236}">
                <a16:creationId xmlns:a16="http://schemas.microsoft.com/office/drawing/2014/main" id="{387C6E0B-2EE0-77FE-D0F5-EE7FC4172B0F}"/>
              </a:ext>
            </a:extLst>
          </p:cNvPr>
          <p:cNvSpPr/>
          <p:nvPr/>
        </p:nvSpPr>
        <p:spPr>
          <a:xfrm>
            <a:off x="9147831" y="2030769"/>
            <a:ext cx="2878738" cy="1616322"/>
          </a:xfrm>
          <a:prstGeom prst="wedgeRectCallout">
            <a:avLst>
              <a:gd name="adj1" fmla="val -145402"/>
              <a:gd name="adj2" fmla="val 1604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ЗАДАЧА:</a:t>
            </a:r>
          </a:p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ПРЕДСТАВИТЕЛЬСТВО И ЗАЩИТА СОЦИАЛЬНО-ТРУДОВЫХ ПРАВ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DDC6C7E1-114F-A049-FF21-3176BA46E0FE}"/>
              </a:ext>
            </a:extLst>
          </p:cNvPr>
          <p:cNvSpPr/>
          <p:nvPr/>
        </p:nvSpPr>
        <p:spPr>
          <a:xfrm>
            <a:off x="142872" y="3224039"/>
            <a:ext cx="287873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353">
              <a:buClrTx/>
              <a:defRPr/>
            </a:pPr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СРЕДСТВО</a:t>
            </a:r>
            <a:r>
              <a:rPr lang="ru-RU" sz="1800" b="1" dirty="0">
                <a:solidFill>
                  <a:srgbClr val="FF0000"/>
                </a:solidFill>
              </a:rPr>
              <a:t>:</a:t>
            </a:r>
          </a:p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800" b="1" dirty="0">
                <a:solidFill>
                  <a:schemeClr val="tx1"/>
                </a:solidFill>
              </a:rPr>
              <a:t>ПОТРЕБНОСТИ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Облачко с текстом: прямоугольное 25">
            <a:extLst>
              <a:ext uri="{FF2B5EF4-FFF2-40B4-BE49-F238E27FC236}">
                <a16:creationId xmlns:a16="http://schemas.microsoft.com/office/drawing/2014/main" id="{736C9F70-332B-F4D5-7374-BD29A285746B}"/>
              </a:ext>
            </a:extLst>
          </p:cNvPr>
          <p:cNvSpPr/>
          <p:nvPr/>
        </p:nvSpPr>
        <p:spPr>
          <a:xfrm>
            <a:off x="142872" y="2234025"/>
            <a:ext cx="2878738" cy="990014"/>
          </a:xfrm>
          <a:prstGeom prst="wedgeRectCallout">
            <a:avLst>
              <a:gd name="adj1" fmla="val 131871"/>
              <a:gd name="adj2" fmla="val 101832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ЗАДАЧА</a:t>
            </a:r>
            <a:r>
              <a:rPr lang="ru-RU" sz="2000" b="1" dirty="0">
                <a:solidFill>
                  <a:srgbClr val="FF0000"/>
                </a:solidFill>
              </a:rPr>
              <a:t>:</a:t>
            </a:r>
          </a:p>
          <a:p>
            <a:pPr algn="ctr" defTabSz="914353">
              <a:buClrTx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НОРМОТВОРЧЕСТВО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2A1F0B5-3E69-BAF3-B732-169ECD3CCA85}"/>
              </a:ext>
            </a:extLst>
          </p:cNvPr>
          <p:cNvSpPr/>
          <p:nvPr/>
        </p:nvSpPr>
        <p:spPr>
          <a:xfrm>
            <a:off x="142872" y="5421485"/>
            <a:ext cx="287873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353">
              <a:buClrTx/>
              <a:defRPr/>
            </a:pPr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СРЕДСТВО</a:t>
            </a:r>
            <a:r>
              <a:rPr lang="ru-RU" sz="1800" b="1" dirty="0">
                <a:solidFill>
                  <a:srgbClr val="FF0000"/>
                </a:solidFill>
              </a:rPr>
              <a:t>:</a:t>
            </a:r>
          </a:p>
          <a:p>
            <a:pPr marR="0" lvl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МОТИВЫ/СТИМУЛЫ</a:t>
            </a:r>
          </a:p>
        </p:txBody>
      </p:sp>
      <p:sp>
        <p:nvSpPr>
          <p:cNvPr id="28" name="Облачко с текстом: прямоугольное 27">
            <a:extLst>
              <a:ext uri="{FF2B5EF4-FFF2-40B4-BE49-F238E27FC236}">
                <a16:creationId xmlns:a16="http://schemas.microsoft.com/office/drawing/2014/main" id="{F2365F8A-A9F9-8770-6F58-873735EA2463}"/>
              </a:ext>
            </a:extLst>
          </p:cNvPr>
          <p:cNvSpPr/>
          <p:nvPr/>
        </p:nvSpPr>
        <p:spPr>
          <a:xfrm>
            <a:off x="142872" y="4124417"/>
            <a:ext cx="2878738" cy="1297068"/>
          </a:xfrm>
          <a:prstGeom prst="wedgeRectCallout">
            <a:avLst>
              <a:gd name="adj1" fmla="val 137561"/>
              <a:gd name="adj2" fmla="val 17283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ЗАДАЧА</a:t>
            </a:r>
            <a:r>
              <a:rPr lang="ru-RU" sz="2000" b="1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МОТИВАЦИЯ ПРОФСОЮЗНОГО ЧЛЕНСТВА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A5538A3-2A01-70EC-D31D-0017B909B8D0}"/>
              </a:ext>
            </a:extLst>
          </p:cNvPr>
          <p:cNvSpPr/>
          <p:nvPr/>
        </p:nvSpPr>
        <p:spPr>
          <a:xfrm>
            <a:off x="9147831" y="5498632"/>
            <a:ext cx="287873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353">
              <a:buClrTx/>
              <a:defRPr/>
            </a:pPr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СРЕДСТВО</a:t>
            </a:r>
            <a:r>
              <a:rPr lang="ru-RU" sz="1800" b="1" dirty="0">
                <a:solidFill>
                  <a:srgbClr val="FF0000"/>
                </a:solidFill>
              </a:rPr>
              <a:t>:</a:t>
            </a:r>
          </a:p>
          <a:p>
            <a:pPr lvl="0" algn="ctr" defTabSz="914353" eaLnBrk="1" fontAlgn="auto" latinLnBrk="0" hangingPunct="1">
              <a:buClrTx/>
              <a:buSzTx/>
              <a:tabLst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ПРОЕКТЫ/ПРОГРАММЫ</a:t>
            </a:r>
          </a:p>
        </p:txBody>
      </p:sp>
      <p:sp>
        <p:nvSpPr>
          <p:cNvPr id="30" name="Облачко с текстом: прямоугольное 29">
            <a:extLst>
              <a:ext uri="{FF2B5EF4-FFF2-40B4-BE49-F238E27FC236}">
                <a16:creationId xmlns:a16="http://schemas.microsoft.com/office/drawing/2014/main" id="{FC2E9C01-6810-D52B-8944-77B92113A48E}"/>
              </a:ext>
            </a:extLst>
          </p:cNvPr>
          <p:cNvSpPr/>
          <p:nvPr/>
        </p:nvSpPr>
        <p:spPr>
          <a:xfrm>
            <a:off x="9147831" y="4508618"/>
            <a:ext cx="2878738" cy="990014"/>
          </a:xfrm>
          <a:prstGeom prst="wedgeRectCallout">
            <a:avLst>
              <a:gd name="adj1" fmla="val -161346"/>
              <a:gd name="adj2" fmla="val -64168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kern="1200" dirty="0">
                <a:solidFill>
                  <a:srgbClr val="FF0000"/>
                </a:solidFill>
                <a:latin typeface="Calibri"/>
              </a:rPr>
              <a:t>ЗАДАЧА</a:t>
            </a:r>
            <a:r>
              <a:rPr lang="ru-RU" sz="2000" b="1" dirty="0">
                <a:solidFill>
                  <a:srgbClr val="FF0000"/>
                </a:solidFill>
              </a:rPr>
              <a:t>:</a:t>
            </a:r>
          </a:p>
          <a:p>
            <a:pPr algn="ctr" defTabSz="914353">
              <a:buClrTx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Calibri"/>
              </a:rPr>
              <a:t>ТРУДОВАЯ СОЦИАЛИЗАЦИЯ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8E726ED-0D02-B292-899F-64BA2CAF3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0" y="1978859"/>
            <a:ext cx="5902611" cy="438150"/>
          </a:xfrm>
          <a:prstGeom prst="rect">
            <a:avLst/>
          </a:prstGeom>
        </p:spPr>
      </p:pic>
      <p:sp>
        <p:nvSpPr>
          <p:cNvPr id="41" name="Google Shape;125;p14">
            <a:extLst>
              <a:ext uri="{FF2B5EF4-FFF2-40B4-BE49-F238E27FC236}">
                <a16:creationId xmlns:a16="http://schemas.microsoft.com/office/drawing/2014/main" id="{B15B90EA-C1DB-FE4B-E165-63A99BE1CC97}"/>
              </a:ext>
            </a:extLst>
          </p:cNvPr>
          <p:cNvSpPr txBox="1">
            <a:spLocks/>
          </p:cNvSpPr>
          <p:nvPr/>
        </p:nvSpPr>
        <p:spPr>
          <a:xfrm>
            <a:off x="314150" y="970934"/>
            <a:ext cx="738713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rPr lang="ru-RU" dirty="0"/>
              <a:t>Теория социальных систем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59A045A-3BD8-DF61-260E-59B79CEC336A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870C8F-B755-921E-41EF-7337F704E42F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DC9FBB50-FAC3-1E98-370E-F097AB5920CD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6" name="Picture 2" descr="РАО">
                <a:extLst>
                  <a:ext uri="{FF2B5EF4-FFF2-40B4-BE49-F238E27FC236}">
                    <a16:creationId xmlns:a16="http://schemas.microsoft.com/office/drawing/2014/main" id="{08A072D3-0291-9DF4-77E0-AD64359F71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65FE80-B405-4B41-E6CF-98DE5E9AD230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9321AE-BB99-7D7D-C4E0-7C4F5FC7365B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0" name="Picture 2" descr="История Профсоюза">
                <a:extLst>
                  <a:ext uri="{FF2B5EF4-FFF2-40B4-BE49-F238E27FC236}">
                    <a16:creationId xmlns:a16="http://schemas.microsoft.com/office/drawing/2014/main" id="{78F977B5-848C-3CBA-05B4-64BF4644AF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0613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462B1BB7-A0C0-03BD-D765-804F2C498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Таблица 25">
            <a:extLst>
              <a:ext uri="{FF2B5EF4-FFF2-40B4-BE49-F238E27FC236}">
                <a16:creationId xmlns:a16="http://schemas.microsoft.com/office/drawing/2014/main" id="{9D844C63-9ABA-CB57-3679-84F0479661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10205"/>
              </p:ext>
            </p:extLst>
          </p:nvPr>
        </p:nvGraphicFramePr>
        <p:xfrm>
          <a:off x="673550" y="2849487"/>
          <a:ext cx="3247501" cy="219823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7501">
                  <a:extLst>
                    <a:ext uri="{9D8B030D-6E8A-4147-A177-3AD203B41FA5}">
                      <a16:colId xmlns:a16="http://schemas.microsoft.com/office/drawing/2014/main" val="4270082636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SPOD-</a:t>
                      </a:r>
                      <a:r>
                        <a:rPr lang="ru-RU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мир</a:t>
                      </a:r>
                      <a:endParaRPr lang="ru-RU" sz="20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22399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Steady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/Устойчивый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727814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Predictable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</a:t>
                      </a:r>
                      <a:b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Предсказуемый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522213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Ordinary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/Простой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0215417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Definite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/Определенный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78042379"/>
                  </a:ext>
                </a:extLst>
              </a:tr>
            </a:tbl>
          </a:graphicData>
        </a:graphic>
      </p:graphicFrame>
      <p:graphicFrame>
        <p:nvGraphicFramePr>
          <p:cNvPr id="27" name="Таблица 5">
            <a:extLst>
              <a:ext uri="{FF2B5EF4-FFF2-40B4-BE49-F238E27FC236}">
                <a16:creationId xmlns:a16="http://schemas.microsoft.com/office/drawing/2014/main" id="{BD17B02C-1708-599B-62F6-4FB63D7744E1}"/>
              </a:ext>
            </a:extLst>
          </p:cNvPr>
          <p:cNvGraphicFramePr>
            <a:graphicFrameLocks noGrp="1"/>
          </p:cNvGraphicFramePr>
          <p:nvPr/>
        </p:nvGraphicFramePr>
        <p:xfrm>
          <a:off x="4494222" y="2851137"/>
          <a:ext cx="3231243" cy="219823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31243">
                  <a:extLst>
                    <a:ext uri="{9D8B030D-6E8A-4147-A177-3AD203B41FA5}">
                      <a16:colId xmlns:a16="http://schemas.microsoft.com/office/drawing/2014/main" val="3449854150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VUCA</a:t>
                      </a:r>
                      <a:r>
                        <a:rPr lang="ru-RU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-мир</a:t>
                      </a:r>
                      <a:endParaRPr lang="ru-RU" sz="20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22399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Volatility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/нестабильность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727814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Uncertainty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</a:t>
                      </a:r>
                      <a:b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неопределённость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522213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</a:t>
                      </a:r>
                      <a:r>
                        <a:rPr lang="en-US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omplexity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/сложность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0215417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Ambiguity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/Неоднозначность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78042379"/>
                  </a:ext>
                </a:extLst>
              </a:tr>
            </a:tbl>
          </a:graphicData>
        </a:graphic>
      </p:graphicFrame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24D1594A-2C74-62D3-8337-8D6A7C784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73695"/>
              </p:ext>
            </p:extLst>
          </p:nvPr>
        </p:nvGraphicFramePr>
        <p:xfrm>
          <a:off x="8294306" y="2853028"/>
          <a:ext cx="3231244" cy="219823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31244">
                  <a:extLst>
                    <a:ext uri="{9D8B030D-6E8A-4147-A177-3AD203B41FA5}">
                      <a16:colId xmlns:a16="http://schemas.microsoft.com/office/drawing/2014/main" val="233194866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BANI</a:t>
                      </a:r>
                      <a:r>
                        <a:rPr lang="ru-RU" sz="20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-мир</a:t>
                      </a:r>
                      <a:endParaRPr lang="ru-RU" sz="2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22399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Brittle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/Хрупкий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7278140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Anxious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/Тревожный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522213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Nonlinear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/нелинейный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0215417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Incomprehensible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/</a:t>
                      </a:r>
                      <a:b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Непостижимый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78042379"/>
                  </a:ext>
                </a:extLst>
              </a:tr>
            </a:tbl>
          </a:graphicData>
        </a:graphic>
      </p:graphicFrame>
      <p:sp>
        <p:nvSpPr>
          <p:cNvPr id="29" name="Стрелка: штриховая вправо 28">
            <a:extLst>
              <a:ext uri="{FF2B5EF4-FFF2-40B4-BE49-F238E27FC236}">
                <a16:creationId xmlns:a16="http://schemas.microsoft.com/office/drawing/2014/main" id="{A7EA81E0-787B-922D-ACEB-70BEE793C572}"/>
              </a:ext>
            </a:extLst>
          </p:cNvPr>
          <p:cNvSpPr/>
          <p:nvPr/>
        </p:nvSpPr>
        <p:spPr>
          <a:xfrm>
            <a:off x="4047900" y="3505006"/>
            <a:ext cx="354440" cy="648072"/>
          </a:xfrm>
          <a:prstGeom prst="striped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: штриховая вправо 29">
            <a:extLst>
              <a:ext uri="{FF2B5EF4-FFF2-40B4-BE49-F238E27FC236}">
                <a16:creationId xmlns:a16="http://schemas.microsoft.com/office/drawing/2014/main" id="{686D544C-1297-21EC-797B-AA560A56DE0C}"/>
              </a:ext>
            </a:extLst>
          </p:cNvPr>
          <p:cNvSpPr/>
          <p:nvPr/>
        </p:nvSpPr>
        <p:spPr>
          <a:xfrm>
            <a:off x="7812785" y="3505006"/>
            <a:ext cx="377905" cy="648072"/>
          </a:xfrm>
          <a:prstGeom prst="striped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Google Shape;687;p26">
            <a:extLst>
              <a:ext uri="{FF2B5EF4-FFF2-40B4-BE49-F238E27FC236}">
                <a16:creationId xmlns:a16="http://schemas.microsoft.com/office/drawing/2014/main" id="{1EC14E27-30C9-16C1-962A-AB64045690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99000" y="1863123"/>
            <a:ext cx="7794000" cy="763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dirty="0"/>
              <a:t>Какой мир вокруг нас?</a:t>
            </a:r>
            <a:endParaRPr sz="4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F154EB-436E-E860-F862-8E93FA8ACBE4}"/>
              </a:ext>
            </a:extLst>
          </p:cNvPr>
          <p:cNvSpPr txBox="1"/>
          <p:nvPr/>
        </p:nvSpPr>
        <p:spPr>
          <a:xfrm>
            <a:off x="3896153" y="6048269"/>
            <a:ext cx="68087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600" b="1" dirty="0" err="1"/>
              <a:t>Нассим</a:t>
            </a:r>
            <a:r>
              <a:rPr lang="ru-RU" sz="1600" b="1" dirty="0"/>
              <a:t> </a:t>
            </a:r>
            <a:r>
              <a:rPr lang="ru-RU" sz="1600" b="1" dirty="0" err="1"/>
              <a:t>Талеб</a:t>
            </a:r>
            <a:r>
              <a:rPr lang="ru-RU" sz="1600" b="1" dirty="0"/>
              <a:t> «</a:t>
            </a:r>
            <a:r>
              <a:rPr lang="ru-RU" sz="1600" b="1" dirty="0" err="1"/>
              <a:t>Антихрупкость</a:t>
            </a:r>
            <a:r>
              <a:rPr lang="ru-RU" sz="1600" b="1" dirty="0"/>
              <a:t>»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76CDE5CA-379C-D401-A23D-6C4D9D47F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6295" y="5389715"/>
            <a:ext cx="866956" cy="1033079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26C0E92F-4457-E17C-5F03-24DE89B9EA5B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85F788-3151-2DAB-D9B2-CFF1151B33F7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6" name="Группа 35">
              <a:extLst>
                <a:ext uri="{FF2B5EF4-FFF2-40B4-BE49-F238E27FC236}">
                  <a16:creationId xmlns:a16="http://schemas.microsoft.com/office/drawing/2014/main" id="{CDD9EE87-754C-9C02-D33C-C7907689FB89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7" name="Picture 2" descr="РАО">
                <a:extLst>
                  <a:ext uri="{FF2B5EF4-FFF2-40B4-BE49-F238E27FC236}">
                    <a16:creationId xmlns:a16="http://schemas.microsoft.com/office/drawing/2014/main" id="{D7C0CE7B-4159-13A4-D3D4-D438D5F1C4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2613A86-6B53-07B5-C0EB-CD5296F730BE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201573E-F073-8B84-D0AB-C72BCA4DFE52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40" name="Picture 2" descr="История Профсоюза">
                <a:extLst>
                  <a:ext uri="{FF2B5EF4-FFF2-40B4-BE49-F238E27FC236}">
                    <a16:creationId xmlns:a16="http://schemas.microsoft.com/office/drawing/2014/main" id="{EEC4371A-0B58-7DEB-FFDD-1FEF9525BA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16285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ED5D8AD9-5A16-EBED-42E0-FABA19C10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132;p39">
            <a:extLst>
              <a:ext uri="{FF2B5EF4-FFF2-40B4-BE49-F238E27FC236}">
                <a16:creationId xmlns:a16="http://schemas.microsoft.com/office/drawing/2014/main" id="{699BEDF7-D8AD-57E9-6AAA-0F6554EBA55B}"/>
              </a:ext>
            </a:extLst>
          </p:cNvPr>
          <p:cNvGrpSpPr/>
          <p:nvPr/>
        </p:nvGrpSpPr>
        <p:grpSpPr>
          <a:xfrm>
            <a:off x="1078429" y="1091815"/>
            <a:ext cx="2452706" cy="4996253"/>
            <a:chOff x="1020040" y="533174"/>
            <a:chExt cx="2721600" cy="5544000"/>
          </a:xfrm>
        </p:grpSpPr>
        <p:sp>
          <p:nvSpPr>
            <p:cNvPr id="11" name="Google Shape;1133;p39">
              <a:extLst>
                <a:ext uri="{FF2B5EF4-FFF2-40B4-BE49-F238E27FC236}">
                  <a16:creationId xmlns:a16="http://schemas.microsoft.com/office/drawing/2014/main" id="{6D937B88-1CD5-7013-9454-556DECB822B2}"/>
                </a:ext>
              </a:extLst>
            </p:cNvPr>
            <p:cNvSpPr/>
            <p:nvPr/>
          </p:nvSpPr>
          <p:spPr>
            <a:xfrm rot="5322">
              <a:off x="1024388" y="535271"/>
              <a:ext cx="2712903" cy="5539807"/>
            </a:xfrm>
            <a:prstGeom prst="roundRect">
              <a:avLst>
                <a:gd name="adj" fmla="val 13728"/>
              </a:avLst>
            </a:prstGeom>
            <a:solidFill>
              <a:srgbClr val="262626"/>
            </a:solidFill>
            <a:ln w="3810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134;p39">
              <a:extLst>
                <a:ext uri="{FF2B5EF4-FFF2-40B4-BE49-F238E27FC236}">
                  <a16:creationId xmlns:a16="http://schemas.microsoft.com/office/drawing/2014/main" id="{3AA5148F-40DE-70F4-8831-7067682C0889}"/>
                </a:ext>
              </a:extLst>
            </p:cNvPr>
            <p:cNvSpPr/>
            <p:nvPr/>
          </p:nvSpPr>
          <p:spPr>
            <a:xfrm rot="5339">
              <a:off x="1117826" y="634766"/>
              <a:ext cx="2511303" cy="5315706"/>
            </a:xfrm>
            <a:prstGeom prst="roundRect">
              <a:avLst>
                <a:gd name="adj" fmla="val 11202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135;p39">
              <a:extLst>
                <a:ext uri="{FF2B5EF4-FFF2-40B4-BE49-F238E27FC236}">
                  <a16:creationId xmlns:a16="http://schemas.microsoft.com/office/drawing/2014/main" id="{B5B557B6-0B17-5FEA-55DF-C361525D89EC}"/>
                </a:ext>
              </a:extLst>
            </p:cNvPr>
            <p:cNvSpPr/>
            <p:nvPr/>
          </p:nvSpPr>
          <p:spPr>
            <a:xfrm rot="-10793156">
              <a:off x="1702602" y="592275"/>
              <a:ext cx="1356303" cy="2436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2525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136;p39">
              <a:extLst>
                <a:ext uri="{FF2B5EF4-FFF2-40B4-BE49-F238E27FC236}">
                  <a16:creationId xmlns:a16="http://schemas.microsoft.com/office/drawing/2014/main" id="{0353FD53-44F0-D471-E430-FA614DC59517}"/>
                </a:ext>
              </a:extLst>
            </p:cNvPr>
            <p:cNvSpPr/>
            <p:nvPr/>
          </p:nvSpPr>
          <p:spPr>
            <a:xfrm>
              <a:off x="1848856" y="5858818"/>
              <a:ext cx="1063200" cy="37800"/>
            </a:xfrm>
            <a:prstGeom prst="roundRect">
              <a:avLst>
                <a:gd name="adj" fmla="val 50000"/>
              </a:avLst>
            </a:prstGeom>
            <a:solidFill>
              <a:srgbClr val="3A38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137;p39">
              <a:extLst>
                <a:ext uri="{FF2B5EF4-FFF2-40B4-BE49-F238E27FC236}">
                  <a16:creationId xmlns:a16="http://schemas.microsoft.com/office/drawing/2014/main" id="{77062E4A-6AB8-E5FC-DAA5-2EDF7AA5A23B}"/>
                </a:ext>
              </a:extLst>
            </p:cNvPr>
            <p:cNvSpPr/>
            <p:nvPr/>
          </p:nvSpPr>
          <p:spPr>
            <a:xfrm rot="5827501">
              <a:off x="2668055" y="715407"/>
              <a:ext cx="62886" cy="62886"/>
            </a:xfrm>
            <a:prstGeom prst="ellipse">
              <a:avLst/>
            </a:prstGeom>
            <a:gradFill>
              <a:gsLst>
                <a:gs pos="0">
                  <a:srgbClr val="424242"/>
                </a:gs>
                <a:gs pos="100000">
                  <a:srgbClr val="01010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1138;p39">
              <a:extLst>
                <a:ext uri="{FF2B5EF4-FFF2-40B4-BE49-F238E27FC236}">
                  <a16:creationId xmlns:a16="http://schemas.microsoft.com/office/drawing/2014/main" id="{33A6BF04-7315-D32C-4835-D5A9635FBE6B}"/>
                </a:ext>
              </a:extLst>
            </p:cNvPr>
            <p:cNvSpPr/>
            <p:nvPr/>
          </p:nvSpPr>
          <p:spPr>
            <a:xfrm>
              <a:off x="2176639" y="720996"/>
              <a:ext cx="408300" cy="378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24242"/>
                </a:gs>
                <a:gs pos="100000">
                  <a:srgbClr val="01010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1139;p39">
            <a:extLst>
              <a:ext uri="{FF2B5EF4-FFF2-40B4-BE49-F238E27FC236}">
                <a16:creationId xmlns:a16="http://schemas.microsoft.com/office/drawing/2014/main" id="{DE42DF60-C7B1-2A87-F38F-35BCB516D0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26507" y="2488600"/>
            <a:ext cx="7120613" cy="876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«СОЦИАЛЬНЫЙ КЛЕЙ»</a:t>
            </a:r>
            <a:r>
              <a:rPr lang="en" dirty="0"/>
              <a:t> </a:t>
            </a:r>
            <a:r>
              <a:rPr lang="ru-RU" dirty="0"/>
              <a:t>ОБЩЕСТВА</a:t>
            </a:r>
            <a:r>
              <a:rPr lang="en" dirty="0"/>
              <a:t>?</a:t>
            </a:r>
            <a:endParaRPr dirty="0"/>
          </a:p>
        </p:txBody>
      </p:sp>
      <p:sp>
        <p:nvSpPr>
          <p:cNvPr id="23" name="Google Shape;1140;p39">
            <a:extLst>
              <a:ext uri="{FF2B5EF4-FFF2-40B4-BE49-F238E27FC236}">
                <a16:creationId xmlns:a16="http://schemas.microsoft.com/office/drawing/2014/main" id="{73BB5119-3E39-B518-B1DE-EC326E66EE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26507" y="3389950"/>
            <a:ext cx="7801333" cy="1702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ru-RU" dirty="0"/>
              <a:t>Что/кто скрепляет общество?</a:t>
            </a:r>
            <a:br>
              <a:rPr lang="ru-RU" dirty="0"/>
            </a:br>
            <a:r>
              <a:rPr lang="ru-RU" dirty="0"/>
              <a:t>Роль объединителя сообщества?</a:t>
            </a:r>
            <a:br>
              <a:rPr lang="ru-RU" dirty="0"/>
            </a:br>
            <a:r>
              <a:rPr lang="ru-RU" dirty="0"/>
              <a:t>Какими качествами должен обладать человек, объединяющий вокруг себя других? </a:t>
            </a:r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998B5B1E-4EAD-3E26-EC5F-8445EC2F60EA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F85591-C589-4FDE-9ACA-516A6E3DE404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672C5DE8-C0BC-A581-7032-1E1BC7200A20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25" name="Picture 2" descr="РАО">
                <a:extLst>
                  <a:ext uri="{FF2B5EF4-FFF2-40B4-BE49-F238E27FC236}">
                    <a16:creationId xmlns:a16="http://schemas.microsoft.com/office/drawing/2014/main" id="{61968F62-58C1-D5C3-4F2E-D93AB2B417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FF11891-4DDC-76B8-D660-8BDAEF199236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B3BA8C-445B-5640-CE3A-2091BC843745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8" name="Picture 2" descr="История Профсоюза">
                <a:extLst>
                  <a:ext uri="{FF2B5EF4-FFF2-40B4-BE49-F238E27FC236}">
                    <a16:creationId xmlns:a16="http://schemas.microsoft.com/office/drawing/2014/main" id="{DAFAC89D-C5DD-DD7E-D6A0-D5753003CE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187944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9BED5BD4-7835-6F8E-8E5F-83C1B9146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784;p34">
            <a:extLst>
              <a:ext uri="{FF2B5EF4-FFF2-40B4-BE49-F238E27FC236}">
                <a16:creationId xmlns:a16="http://schemas.microsoft.com/office/drawing/2014/main" id="{89034156-F46C-9568-07FA-49597B16E113}"/>
              </a:ext>
            </a:extLst>
          </p:cNvPr>
          <p:cNvSpPr txBox="1">
            <a:spLocks/>
          </p:cNvSpPr>
          <p:nvPr/>
        </p:nvSpPr>
        <p:spPr>
          <a:xfrm>
            <a:off x="1014275" y="1251788"/>
            <a:ext cx="101634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 sz="4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 b="1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ldrich"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Проблемы общественной жизни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Google Shape;785;p34">
            <a:extLst>
              <a:ext uri="{FF2B5EF4-FFF2-40B4-BE49-F238E27FC236}">
                <a16:creationId xmlns:a16="http://schemas.microsoft.com/office/drawing/2014/main" id="{A09D71A3-C278-C15F-CDA5-09742681A880}"/>
              </a:ext>
            </a:extLst>
          </p:cNvPr>
          <p:cNvSpPr txBox="1">
            <a:spLocks/>
          </p:cNvSpPr>
          <p:nvPr/>
        </p:nvSpPr>
        <p:spPr>
          <a:xfrm>
            <a:off x="1014275" y="2364825"/>
            <a:ext cx="4503656" cy="53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457200" marR="0" lvl="0" indent="-3492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1. Нет ценности традиций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Google Shape;786;p34">
            <a:extLst>
              <a:ext uri="{FF2B5EF4-FFF2-40B4-BE49-F238E27FC236}">
                <a16:creationId xmlns:a16="http://schemas.microsoft.com/office/drawing/2014/main" id="{4A5C13DA-17DE-6BEE-C20D-6BD0EB4285F0}"/>
              </a:ext>
            </a:extLst>
          </p:cNvPr>
          <p:cNvSpPr txBox="1">
            <a:spLocks/>
          </p:cNvSpPr>
          <p:nvPr/>
        </p:nvSpPr>
        <p:spPr>
          <a:xfrm>
            <a:off x="6674046" y="4772213"/>
            <a:ext cx="4503667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Угнетается чувство принадлежности. Рост «бессильной зависти».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Google Shape;787;p34">
            <a:extLst>
              <a:ext uri="{FF2B5EF4-FFF2-40B4-BE49-F238E27FC236}">
                <a16:creationId xmlns:a16="http://schemas.microsoft.com/office/drawing/2014/main" id="{C68CBE3F-F2CF-5CD0-917A-07340023E636}"/>
              </a:ext>
            </a:extLst>
          </p:cNvPr>
          <p:cNvSpPr txBox="1">
            <a:spLocks/>
          </p:cNvSpPr>
          <p:nvPr/>
        </p:nvSpPr>
        <p:spPr>
          <a:xfrm>
            <a:off x="1014275" y="4216652"/>
            <a:ext cx="4503656" cy="53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457200" marR="0" lvl="0" indent="-3492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3. Рост неравенства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Google Shape;788;p34">
            <a:extLst>
              <a:ext uri="{FF2B5EF4-FFF2-40B4-BE49-F238E27FC236}">
                <a16:creationId xmlns:a16="http://schemas.microsoft.com/office/drawing/2014/main" id="{34F9A0F6-9B76-B867-E338-3B7678EB2379}"/>
              </a:ext>
            </a:extLst>
          </p:cNvPr>
          <p:cNvSpPr txBox="1">
            <a:spLocks/>
          </p:cNvSpPr>
          <p:nvPr/>
        </p:nvSpPr>
        <p:spPr>
          <a:xfrm>
            <a:off x="1014275" y="2943413"/>
            <a:ext cx="4503656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Девальвация ценностей и норм.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Нет традиций. Есть договоренности.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Google Shape;789;p34">
            <a:extLst>
              <a:ext uri="{FF2B5EF4-FFF2-40B4-BE49-F238E27FC236}">
                <a16:creationId xmlns:a16="http://schemas.microsoft.com/office/drawing/2014/main" id="{70F1B741-0601-63CD-4266-8D1C812C7B51}"/>
              </a:ext>
            </a:extLst>
          </p:cNvPr>
          <p:cNvSpPr txBox="1">
            <a:spLocks/>
          </p:cNvSpPr>
          <p:nvPr/>
        </p:nvSpPr>
        <p:spPr>
          <a:xfrm>
            <a:off x="6674068" y="2373026"/>
            <a:ext cx="4503656" cy="53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2. Рост отчуждения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Google Shape;790;p34">
            <a:extLst>
              <a:ext uri="{FF2B5EF4-FFF2-40B4-BE49-F238E27FC236}">
                <a16:creationId xmlns:a16="http://schemas.microsoft.com/office/drawing/2014/main" id="{B2E655D5-8098-4DC5-E668-C203FC85D21E}"/>
              </a:ext>
            </a:extLst>
          </p:cNvPr>
          <p:cNvSpPr txBox="1">
            <a:spLocks/>
          </p:cNvSpPr>
          <p:nvPr/>
        </p:nvSpPr>
        <p:spPr>
          <a:xfrm>
            <a:off x="1014275" y="4772213"/>
            <a:ext cx="4503656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Рост чувства враждебности и озлобленности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Google Shape;793;p34">
            <a:extLst>
              <a:ext uri="{FF2B5EF4-FFF2-40B4-BE49-F238E27FC236}">
                <a16:creationId xmlns:a16="http://schemas.microsoft.com/office/drawing/2014/main" id="{59A5D8DA-FDB2-2282-5534-8DF44F62013B}"/>
              </a:ext>
            </a:extLst>
          </p:cNvPr>
          <p:cNvSpPr txBox="1">
            <a:spLocks/>
          </p:cNvSpPr>
          <p:nvPr/>
        </p:nvSpPr>
        <p:spPr>
          <a:xfrm>
            <a:off x="6674057" y="4200440"/>
            <a:ext cx="4503667" cy="53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2000"/>
              <a:buFont typeface="Roboto"/>
              <a:buNone/>
              <a:defRPr sz="2000" b="1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457200" marR="0" lvl="0" indent="-3492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oboto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4. Рост социального напряжения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Google Shape;796;p34">
            <a:extLst>
              <a:ext uri="{FF2B5EF4-FFF2-40B4-BE49-F238E27FC236}">
                <a16:creationId xmlns:a16="http://schemas.microsoft.com/office/drawing/2014/main" id="{D301DD72-F689-69B1-CB37-3F832A9D4645}"/>
              </a:ext>
            </a:extLst>
          </p:cNvPr>
          <p:cNvSpPr txBox="1">
            <a:spLocks/>
          </p:cNvSpPr>
          <p:nvPr/>
        </p:nvSpPr>
        <p:spPr>
          <a:xfrm>
            <a:off x="6674057" y="2943413"/>
            <a:ext cx="4503656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○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Roboto"/>
              <a:buChar char="■"/>
              <a:defRPr sz="1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rgbClr val="434343"/>
              </a:buClr>
              <a:buSzPts val="1600"/>
              <a:buFont typeface="Roboto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Продукт отчуждается от создателя. Создатель отчуждается от продукта.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Google Shape;797;p34">
            <a:extLst>
              <a:ext uri="{FF2B5EF4-FFF2-40B4-BE49-F238E27FC236}">
                <a16:creationId xmlns:a16="http://schemas.microsoft.com/office/drawing/2014/main" id="{59A6ECD8-E0DB-1381-7FBB-76E0FC79FA10}"/>
              </a:ext>
            </a:extLst>
          </p:cNvPr>
          <p:cNvSpPr/>
          <p:nvPr/>
        </p:nvSpPr>
        <p:spPr>
          <a:xfrm>
            <a:off x="1235413" y="1028903"/>
            <a:ext cx="671204" cy="823914"/>
          </a:xfrm>
          <a:custGeom>
            <a:avLst/>
            <a:gdLst/>
            <a:ahLst/>
            <a:cxnLst/>
            <a:rect l="l" t="t" r="r" b="b"/>
            <a:pathLst>
              <a:path w="767416" h="1110134" extrusionOk="0">
                <a:moveTo>
                  <a:pt x="9081" y="8758"/>
                </a:moveTo>
                <a:cubicBezTo>
                  <a:pt x="-6386" y="322206"/>
                  <a:pt x="2372" y="709461"/>
                  <a:pt x="3361" y="735593"/>
                </a:cubicBezTo>
                <a:cubicBezTo>
                  <a:pt x="6892" y="832566"/>
                  <a:pt x="-7304" y="920921"/>
                  <a:pt x="154222" y="910327"/>
                </a:cubicBezTo>
                <a:cubicBezTo>
                  <a:pt x="154222" y="910327"/>
                  <a:pt x="357773" y="912164"/>
                  <a:pt x="430308" y="907432"/>
                </a:cubicBezTo>
                <a:cubicBezTo>
                  <a:pt x="436947" y="991691"/>
                  <a:pt x="438925" y="1110135"/>
                  <a:pt x="438925" y="1110135"/>
                </a:cubicBezTo>
                <a:cubicBezTo>
                  <a:pt x="529187" y="998330"/>
                  <a:pt x="653493" y="906654"/>
                  <a:pt x="767416" y="817169"/>
                </a:cubicBezTo>
                <a:cubicBezTo>
                  <a:pt x="644170" y="734251"/>
                  <a:pt x="535332" y="665247"/>
                  <a:pt x="447259" y="545674"/>
                </a:cubicBezTo>
                <a:cubicBezTo>
                  <a:pt x="443586" y="624495"/>
                  <a:pt x="436170" y="725635"/>
                  <a:pt x="436170" y="725635"/>
                </a:cubicBezTo>
                <a:cubicBezTo>
                  <a:pt x="370698" y="728318"/>
                  <a:pt x="274502" y="725070"/>
                  <a:pt x="274502" y="725070"/>
                </a:cubicBezTo>
                <a:lnTo>
                  <a:pt x="270406" y="0"/>
                </a:lnTo>
                <a:cubicBezTo>
                  <a:pt x="174210" y="15538"/>
                  <a:pt x="107466" y="8758"/>
                  <a:pt x="9152" y="8758"/>
                </a:cubicBezTo>
                <a:close/>
              </a:path>
            </a:pathLst>
          </a:custGeom>
          <a:solidFill>
            <a:schemeClr val="accent1"/>
          </a:solidFill>
          <a:ln w="19050" cap="rnd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E7ECE92-136D-2CC7-1757-F08E6E2AF690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E89ECB-9A20-33B0-6AF5-9872A5746C62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8" name="Группа 37">
              <a:extLst>
                <a:ext uri="{FF2B5EF4-FFF2-40B4-BE49-F238E27FC236}">
                  <a16:creationId xmlns:a16="http://schemas.microsoft.com/office/drawing/2014/main" id="{0B827F1D-6265-40DD-F895-29C003BC74A3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9" name="Picture 2" descr="РАО">
                <a:extLst>
                  <a:ext uri="{FF2B5EF4-FFF2-40B4-BE49-F238E27FC236}">
                    <a16:creationId xmlns:a16="http://schemas.microsoft.com/office/drawing/2014/main" id="{AF3C82F4-A232-952C-1590-DBAE8B2AF4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C0DD612-A938-70F3-FF41-9376F121D4D3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2B3C4FF-A893-C469-6A07-98E8C31DE4E5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42" name="Picture 2" descr="История Профсоюза">
                <a:extLst>
                  <a:ext uri="{FF2B5EF4-FFF2-40B4-BE49-F238E27FC236}">
                    <a16:creationId xmlns:a16="http://schemas.microsoft.com/office/drawing/2014/main" id="{F2BF90B9-BCF5-1D71-17D5-F8749FE4CD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515065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9C75832A-9566-5BBD-8B8A-FD4FB3917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DE0267F-4F3D-E99F-232F-B7D6CB494A92}"/>
              </a:ext>
            </a:extLst>
          </p:cNvPr>
          <p:cNvSpPr txBox="1">
            <a:spLocks/>
          </p:cNvSpPr>
          <p:nvPr/>
        </p:nvSpPr>
        <p:spPr>
          <a:xfrm>
            <a:off x="106510" y="864910"/>
            <a:ext cx="9341796" cy="655012"/>
          </a:xfrm>
          <a:prstGeom prst="rect">
            <a:avLst/>
          </a:prstGeom>
          <a:solidFill>
            <a:schemeClr val="bg1"/>
          </a:solidFill>
        </p:spPr>
        <p:txBody>
          <a:bodyPr vert="horz" lIns="91435" tIns="45718" rIns="91435" bIns="45718" rtlCol="0" anchor="ctr">
            <a:normAutofit/>
          </a:bodyPr>
          <a:lstStyle/>
          <a:p>
            <a:pPr defTabSz="914353">
              <a:spcBef>
                <a:spcPct val="0"/>
              </a:spcBef>
              <a:buClrTx/>
              <a:defRPr/>
            </a:pPr>
            <a:r>
              <a:rPr lang="ru-RU" sz="2800" b="1" kern="1200" dirty="0">
                <a:solidFill>
                  <a:srgbClr val="C00000"/>
                </a:solidFill>
                <a:latin typeface="Arial Black" pitchFamily="34" charset="0"/>
                <a:ea typeface="+mn-ea"/>
                <a:cs typeface="+mn-cs"/>
              </a:rPr>
              <a:t>ТЕОРИИ ПРОФСОЮЗНОЙ ДЕЯТЕЛЬНОСТИ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6151488-4F40-97D0-5B96-F82444E2AE0E}"/>
              </a:ext>
            </a:extLst>
          </p:cNvPr>
          <p:cNvSpPr/>
          <p:nvPr/>
        </p:nvSpPr>
        <p:spPr>
          <a:xfrm>
            <a:off x="2207568" y="1628800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3">
              <a:buClrTx/>
            </a:pPr>
            <a:r>
              <a:rPr lang="ru-RU" sz="2800" b="1" kern="1200" dirty="0">
                <a:solidFill>
                  <a:prstClr val="black"/>
                </a:solidFill>
                <a:latin typeface="Calibri"/>
              </a:rPr>
              <a:t>1</a:t>
            </a:r>
            <a:endParaRPr lang="ru-RU" sz="1800" b="1" kern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BB15E08-682E-26A5-E412-AF6641008508}"/>
              </a:ext>
            </a:extLst>
          </p:cNvPr>
          <p:cNvSpPr/>
          <p:nvPr/>
        </p:nvSpPr>
        <p:spPr>
          <a:xfrm>
            <a:off x="3215680" y="1743200"/>
            <a:ext cx="3821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3">
              <a:buClrTx/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РЕВОЛЮЦИОННАЯ ТЕОРИЯ</a:t>
            </a:r>
          </a:p>
        </p:txBody>
      </p:sp>
      <p:pic>
        <p:nvPicPr>
          <p:cNvPr id="13" name="Picture 4" descr="Файл:Карл Маркс.jpg">
            <a:extLst>
              <a:ext uri="{FF2B5EF4-FFF2-40B4-BE49-F238E27FC236}">
                <a16:creationId xmlns:a16="http://schemas.microsoft.com/office/drawing/2014/main" id="{442F056C-FFC4-2686-0176-569B91EA1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522" y="2564505"/>
            <a:ext cx="1862230" cy="268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910E5B7-7477-98C9-E01A-A2A82926E771}"/>
              </a:ext>
            </a:extLst>
          </p:cNvPr>
          <p:cNvSpPr txBox="1"/>
          <p:nvPr/>
        </p:nvSpPr>
        <p:spPr>
          <a:xfrm>
            <a:off x="2048844" y="5359061"/>
            <a:ext cx="18149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Карл Маркс</a:t>
            </a:r>
          </a:p>
          <a:p>
            <a:pPr algn="ctr" defTabSz="914353">
              <a:buClrTx/>
            </a:pP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Karl Marx</a:t>
            </a:r>
            <a:endParaRPr lang="ru-RU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ctr"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1818 - 1883</a:t>
            </a:r>
          </a:p>
          <a:p>
            <a:pPr algn="ctr" defTabSz="914353">
              <a:buClrTx/>
            </a:pP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немецкий философ, социолог, экономист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03DF0434-08F7-6E6F-3862-1D86612B9B94}"/>
              </a:ext>
            </a:extLst>
          </p:cNvPr>
          <p:cNvSpPr/>
          <p:nvPr/>
        </p:nvSpPr>
        <p:spPr>
          <a:xfrm>
            <a:off x="4151784" y="2564506"/>
            <a:ext cx="5976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Теория диалектического материализма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Профсоюзы - инструменты классовой борьбы между пролетарскими рабочими и капиталистическими бизнесменами в условиях противоречия между трудом и капиталом.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Цель деятельности Профсоюзов - свержение капитализма, как условие освобождения труда работников. 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B948249E-536C-28A2-11A2-FDC5FD596BBF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3838A43-01D9-7DAF-221A-78723E559E3C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id="{C4740CDF-90F1-9636-7693-8826B5C9BC7A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3" name="Picture 2" descr="РАО">
                <a:extLst>
                  <a:ext uri="{FF2B5EF4-FFF2-40B4-BE49-F238E27FC236}">
                    <a16:creationId xmlns:a16="http://schemas.microsoft.com/office/drawing/2014/main" id="{711C411D-A53F-4756-B1B7-C59AB9678B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CC14DC3-A747-199A-2665-D5696EB14B6C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8D47FC6-9C65-6E7C-0E10-1DD30247A22C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6" name="Picture 2" descr="История Профсоюза">
                <a:extLst>
                  <a:ext uri="{FF2B5EF4-FFF2-40B4-BE49-F238E27FC236}">
                    <a16:creationId xmlns:a16="http://schemas.microsoft.com/office/drawing/2014/main" id="{32F145C2-5AC7-43BA-5A7A-3CC1E782B8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53910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AF5219FE-F5B5-E252-ACE3-603FAB833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320AC2D-DEAA-532D-2DB8-224FD0D39384}"/>
              </a:ext>
            </a:extLst>
          </p:cNvPr>
          <p:cNvSpPr txBox="1">
            <a:spLocks/>
          </p:cNvSpPr>
          <p:nvPr/>
        </p:nvSpPr>
        <p:spPr>
          <a:xfrm>
            <a:off x="106510" y="864910"/>
            <a:ext cx="9341796" cy="655012"/>
          </a:xfrm>
          <a:prstGeom prst="rect">
            <a:avLst/>
          </a:prstGeom>
          <a:solidFill>
            <a:schemeClr val="bg1"/>
          </a:solidFill>
        </p:spPr>
        <p:txBody>
          <a:bodyPr vert="horz" lIns="91435" tIns="45718" rIns="91435" bIns="45718" rtlCol="0" anchor="ctr">
            <a:normAutofit/>
          </a:bodyPr>
          <a:lstStyle/>
          <a:p>
            <a:pPr defTabSz="914353">
              <a:spcBef>
                <a:spcPct val="0"/>
              </a:spcBef>
              <a:buClrTx/>
              <a:defRPr/>
            </a:pPr>
            <a:r>
              <a:rPr lang="ru-RU" sz="2800" b="1" kern="1200" dirty="0">
                <a:solidFill>
                  <a:srgbClr val="C00000"/>
                </a:solidFill>
                <a:latin typeface="Arial Black" pitchFamily="34" charset="0"/>
                <a:ea typeface="+mn-ea"/>
                <a:cs typeface="+mn-cs"/>
              </a:rPr>
              <a:t>ТЕОРИИ ПРОФСОЮЗНОЙ ДЕЯТЕЛЬНОСТИ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A9F6F2C3-C5CE-24E5-2427-596306B9FFD4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0A3773-931C-9E06-3B41-4881540EBCB0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id="{175833BD-FB50-6AE8-3EE9-E09D658D41B4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3" name="Picture 2" descr="РАО">
                <a:extLst>
                  <a:ext uri="{FF2B5EF4-FFF2-40B4-BE49-F238E27FC236}">
                    <a16:creationId xmlns:a16="http://schemas.microsoft.com/office/drawing/2014/main" id="{175B2283-BD84-A91C-A629-2559D396FB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2DB8AA2-3DE9-CFBE-0B7E-3C7DB50036B7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B66ED59-5500-6E66-9D46-C0A48331FBFF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6" name="Picture 2" descr="История Профсоюза">
                <a:extLst>
                  <a:ext uri="{FF2B5EF4-FFF2-40B4-BE49-F238E27FC236}">
                    <a16:creationId xmlns:a16="http://schemas.microsoft.com/office/drawing/2014/main" id="{6284FF1B-63D0-C484-70AE-39F6893372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" name="Овал 2">
            <a:extLst>
              <a:ext uri="{FF2B5EF4-FFF2-40B4-BE49-F238E27FC236}">
                <a16:creationId xmlns:a16="http://schemas.microsoft.com/office/drawing/2014/main" id="{E7944011-221F-7E09-6263-5D371111A232}"/>
              </a:ext>
            </a:extLst>
          </p:cNvPr>
          <p:cNvSpPr/>
          <p:nvPr/>
        </p:nvSpPr>
        <p:spPr>
          <a:xfrm>
            <a:off x="2207568" y="1628800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3">
              <a:buClrTx/>
            </a:pPr>
            <a:r>
              <a:rPr lang="ru-RU" sz="2800" b="1" kern="1200" dirty="0">
                <a:solidFill>
                  <a:prstClr val="black"/>
                </a:solidFill>
                <a:latin typeface="Calibri"/>
              </a:rPr>
              <a:t>2</a:t>
            </a:r>
            <a:endParaRPr lang="ru-RU" sz="1800" b="1" kern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D6F21E2-B285-1F8D-2B71-912972482072}"/>
              </a:ext>
            </a:extLst>
          </p:cNvPr>
          <p:cNvSpPr/>
          <p:nvPr/>
        </p:nvSpPr>
        <p:spPr>
          <a:xfrm>
            <a:off x="3215680" y="1743200"/>
            <a:ext cx="3672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3">
              <a:buClrTx/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ЭВОЛЮЦИОННАЯ ТЕОРИЯ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C41D9-06EE-DE5B-A0C5-592E3EA148F3}"/>
              </a:ext>
            </a:extLst>
          </p:cNvPr>
          <p:cNvSpPr txBox="1"/>
          <p:nvPr/>
        </p:nvSpPr>
        <p:spPr>
          <a:xfrm>
            <a:off x="1991544" y="5499810"/>
            <a:ext cx="46232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Сидней </a:t>
            </a:r>
            <a:r>
              <a:rPr lang="ru-RU" b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Уэбб</a:t>
            </a:r>
            <a:endParaRPr lang="ru-RU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Sidney James Webb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1859 - 1947</a:t>
            </a:r>
          </a:p>
          <a:p>
            <a:pPr defTabSz="914353">
              <a:buClrTx/>
            </a:pP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английский экономист и политический деятель, один из основателей Лондонской школы экономики.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408D2DF-D951-2D99-39CA-773FF7867412}"/>
              </a:ext>
            </a:extLst>
          </p:cNvPr>
          <p:cNvSpPr/>
          <p:nvPr/>
        </p:nvSpPr>
        <p:spPr>
          <a:xfrm>
            <a:off x="4079776" y="2564506"/>
            <a:ext cx="62646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Теория индустриальной демократии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Профсоюзы - средство уравновешивания переговорных сил труда и капитала в условиях развития принципа демократии в промышленной сфере.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Профсоюзное движение преодолевает диктатуру руководителей; работники выражают свой голос при определении трудовых условий, в которых они должны работать.</a:t>
            </a:r>
          </a:p>
        </p:txBody>
      </p:sp>
      <p:pic>
        <p:nvPicPr>
          <p:cNvPr id="10" name="Picture 4" descr="https://upload.wikimedia.org/wikipedia/commons/7/73/Sidney_Webb_01.jpg">
            <a:extLst>
              <a:ext uri="{FF2B5EF4-FFF2-40B4-BE49-F238E27FC236}">
                <a16:creationId xmlns:a16="http://schemas.microsoft.com/office/drawing/2014/main" id="{7A0CA870-C6B0-3C87-0E0C-3B81DC1E8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10" y="2694112"/>
            <a:ext cx="2105759" cy="267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75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4FB5894D-E542-2476-7C7D-47637F1A4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A2B8026-AF93-63D5-6A60-471B1CD3315C}"/>
              </a:ext>
            </a:extLst>
          </p:cNvPr>
          <p:cNvSpPr txBox="1">
            <a:spLocks/>
          </p:cNvSpPr>
          <p:nvPr/>
        </p:nvSpPr>
        <p:spPr>
          <a:xfrm>
            <a:off x="106510" y="864910"/>
            <a:ext cx="9341796" cy="655012"/>
          </a:xfrm>
          <a:prstGeom prst="rect">
            <a:avLst/>
          </a:prstGeom>
          <a:solidFill>
            <a:schemeClr val="bg1"/>
          </a:solidFill>
        </p:spPr>
        <p:txBody>
          <a:bodyPr vert="horz" lIns="91435" tIns="45718" rIns="91435" bIns="45718" rtlCol="0" anchor="ctr">
            <a:normAutofit/>
          </a:bodyPr>
          <a:lstStyle/>
          <a:p>
            <a:pPr defTabSz="914353">
              <a:spcBef>
                <a:spcPct val="0"/>
              </a:spcBef>
              <a:buClrTx/>
              <a:defRPr/>
            </a:pPr>
            <a:r>
              <a:rPr lang="ru-RU" sz="2800" b="1" kern="1200" dirty="0">
                <a:solidFill>
                  <a:srgbClr val="C00000"/>
                </a:solidFill>
                <a:latin typeface="Arial Black" pitchFamily="34" charset="0"/>
                <a:ea typeface="+mn-ea"/>
                <a:cs typeface="+mn-cs"/>
              </a:rPr>
              <a:t>ТЕОРИИ ПРОФСОЮЗНОЙ ДЕЯТЕЛЬНОСТИ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C68B8D3-8B0A-15B5-261C-8CFCC58F1037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ABCA89-67CA-B485-4297-BB86CBFDFEF5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id="{2BAD7C5E-0687-47F1-3DC7-1DF425DBFE1D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3" name="Picture 2" descr="РАО">
                <a:extLst>
                  <a:ext uri="{FF2B5EF4-FFF2-40B4-BE49-F238E27FC236}">
                    <a16:creationId xmlns:a16="http://schemas.microsoft.com/office/drawing/2014/main" id="{EF8EAA04-4DEA-F06F-537D-28607F0CD5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1C17238-F99B-1A9D-7CC4-D05BF3221DEA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1E23277-7F68-2B05-48B9-2727659DE8CF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6" name="Picture 2" descr="История Профсоюза">
                <a:extLst>
                  <a:ext uri="{FF2B5EF4-FFF2-40B4-BE49-F238E27FC236}">
                    <a16:creationId xmlns:a16="http://schemas.microsoft.com/office/drawing/2014/main" id="{64406FE0-3707-CC27-B5DC-5BC5561C0B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Овал 1">
            <a:extLst>
              <a:ext uri="{FF2B5EF4-FFF2-40B4-BE49-F238E27FC236}">
                <a16:creationId xmlns:a16="http://schemas.microsoft.com/office/drawing/2014/main" id="{86023844-074B-C7B8-B4F8-3148CBEB9CA3}"/>
              </a:ext>
            </a:extLst>
          </p:cNvPr>
          <p:cNvSpPr/>
          <p:nvPr/>
        </p:nvSpPr>
        <p:spPr>
          <a:xfrm>
            <a:off x="2207568" y="1628800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3">
              <a:buClrTx/>
            </a:pPr>
            <a:r>
              <a:rPr lang="ru-RU" sz="2800" b="1" kern="1200" dirty="0">
                <a:solidFill>
                  <a:prstClr val="black"/>
                </a:solidFill>
                <a:latin typeface="Calibri"/>
              </a:rPr>
              <a:t>3</a:t>
            </a:r>
            <a:endParaRPr lang="ru-RU" sz="1800" b="1" kern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E3DC500-FDF0-42C1-558F-C2BBE0D55A23}"/>
              </a:ext>
            </a:extLst>
          </p:cNvPr>
          <p:cNvSpPr/>
          <p:nvPr/>
        </p:nvSpPr>
        <p:spPr>
          <a:xfrm>
            <a:off x="3215681" y="1743200"/>
            <a:ext cx="2922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3">
              <a:buClrTx/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ТЕОРИЯ ВОССТАНИЯ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01CB8-A1FB-087F-245E-7BFCFBD65C83}"/>
              </a:ext>
            </a:extLst>
          </p:cNvPr>
          <p:cNvSpPr txBox="1"/>
          <p:nvPr/>
        </p:nvSpPr>
        <p:spPr>
          <a:xfrm>
            <a:off x="1932988" y="5359061"/>
            <a:ext cx="20954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Фрэнк </a:t>
            </a:r>
            <a:r>
              <a:rPr lang="ru-RU" b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Танненбаум</a:t>
            </a:r>
            <a:endParaRPr lang="ru-RU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ctr" defTabSz="914353">
              <a:buClrTx/>
            </a:pP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Frank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Tannenbaum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b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1893 - 1969</a:t>
            </a:r>
          </a:p>
          <a:p>
            <a:pPr algn="ctr" defTabSz="914353">
              <a:buClrTx/>
            </a:pP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Австрийско-</a:t>
            </a:r>
            <a:r>
              <a:rPr lang="ru-RU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американ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ru-RU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ский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социолог, историк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6188B50-C548-15EB-37BC-C773CC275F6C}"/>
              </a:ext>
            </a:extLst>
          </p:cNvPr>
          <p:cNvSpPr/>
          <p:nvPr/>
        </p:nvSpPr>
        <p:spPr>
          <a:xfrm>
            <a:off x="4151784" y="2564506"/>
            <a:ext cx="59766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Профсоюзное движение - это спонтанный результат роста механизации (использование машин ведет к эксплуатации рабочих). 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Цель деятельности Профсоюзов –  защиты интересов рабочих на предприятии в условиях механизации и автоматизации индустриального общества.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Осн</a:t>
            </a: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работа: Рабочее движение: его консервативные функции и социальные последствия. </a:t>
            </a:r>
            <a:r>
              <a:rPr lang="en-US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New York, 1921</a:t>
            </a: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2" descr="Фрэнк Танненбаум в детали лица 1915 года, лидер Байонской забастовки LCCN2014699527 (обрезано) .tif">
            <a:extLst>
              <a:ext uri="{FF2B5EF4-FFF2-40B4-BE49-F238E27FC236}">
                <a16:creationId xmlns:a16="http://schemas.microsoft.com/office/drawing/2014/main" id="{6B259F8D-771C-4B87-8884-64A1A96C5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987" y="2636913"/>
            <a:ext cx="20955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657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F8050B51-DE20-EB99-0848-1B348A0FA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12D81F5-034A-68B4-E374-D08DB1F46F7D}"/>
              </a:ext>
            </a:extLst>
          </p:cNvPr>
          <p:cNvSpPr txBox="1">
            <a:spLocks/>
          </p:cNvSpPr>
          <p:nvPr/>
        </p:nvSpPr>
        <p:spPr>
          <a:xfrm>
            <a:off x="106510" y="864910"/>
            <a:ext cx="9341796" cy="655012"/>
          </a:xfrm>
          <a:prstGeom prst="rect">
            <a:avLst/>
          </a:prstGeom>
          <a:solidFill>
            <a:schemeClr val="bg1"/>
          </a:solidFill>
        </p:spPr>
        <p:txBody>
          <a:bodyPr vert="horz" lIns="91435" tIns="45718" rIns="91435" bIns="45718" rtlCol="0" anchor="ctr">
            <a:normAutofit/>
          </a:bodyPr>
          <a:lstStyle/>
          <a:p>
            <a:pPr defTabSz="914353">
              <a:spcBef>
                <a:spcPct val="0"/>
              </a:spcBef>
              <a:buClrTx/>
              <a:defRPr/>
            </a:pPr>
            <a:r>
              <a:rPr lang="ru-RU" sz="2800" b="1" kern="1200" dirty="0">
                <a:solidFill>
                  <a:srgbClr val="C00000"/>
                </a:solidFill>
                <a:latin typeface="Arial Black" pitchFamily="34" charset="0"/>
                <a:ea typeface="+mn-ea"/>
                <a:cs typeface="+mn-cs"/>
              </a:rPr>
              <a:t>ТЕОРИИ ПРОФСОЮЗНОЙ ДЕЯТЕЛЬНОСТИ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B8449C13-7445-6906-07AB-42930ECB2EB4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310BD4-2F76-FDDE-BD39-3685636056EE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id="{A69F2B99-4DB6-070E-3D5B-22AE010105AC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3" name="Picture 2" descr="РАО">
                <a:extLst>
                  <a:ext uri="{FF2B5EF4-FFF2-40B4-BE49-F238E27FC236}">
                    <a16:creationId xmlns:a16="http://schemas.microsoft.com/office/drawing/2014/main" id="{8034FF78-3DDE-5B70-4AB2-F77FE0CEF7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2D368E6-79EE-5C3F-E663-7E4C6D9031A3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77801CB-DAE8-543E-0B9F-EF4954146C76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6" name="Picture 2" descr="История Профсоюза">
                <a:extLst>
                  <a:ext uri="{FF2B5EF4-FFF2-40B4-BE49-F238E27FC236}">
                    <a16:creationId xmlns:a16="http://schemas.microsoft.com/office/drawing/2014/main" id="{C57C7264-89BF-58DC-39B5-C7D6B24A31F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Овал 1">
            <a:extLst>
              <a:ext uri="{FF2B5EF4-FFF2-40B4-BE49-F238E27FC236}">
                <a16:creationId xmlns:a16="http://schemas.microsoft.com/office/drawing/2014/main" id="{9F0C0513-92F5-B7C3-5BC1-2316A5B40B2C}"/>
              </a:ext>
            </a:extLst>
          </p:cNvPr>
          <p:cNvSpPr/>
          <p:nvPr/>
        </p:nvSpPr>
        <p:spPr>
          <a:xfrm>
            <a:off x="2207568" y="1628800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3">
              <a:buClrTx/>
            </a:pPr>
            <a:r>
              <a:rPr lang="ru-RU" sz="2800" b="1" kern="1200" dirty="0">
                <a:solidFill>
                  <a:prstClr val="black"/>
                </a:solidFill>
                <a:latin typeface="Calibri"/>
              </a:rPr>
              <a:t>4</a:t>
            </a:r>
            <a:endParaRPr lang="ru-RU" sz="1800" b="1" kern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61249D-4082-ED10-E64B-CA96CC77C9D1}"/>
              </a:ext>
            </a:extLst>
          </p:cNvPr>
          <p:cNvSpPr/>
          <p:nvPr/>
        </p:nvSpPr>
        <p:spPr>
          <a:xfrm>
            <a:off x="3215680" y="1743200"/>
            <a:ext cx="2874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3">
              <a:buClrTx/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КОНЦЕПЦИЯ ГАНДИ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E38B12-93D4-0232-F258-045406F1947C}"/>
              </a:ext>
            </a:extLst>
          </p:cNvPr>
          <p:cNvSpPr txBox="1"/>
          <p:nvPr/>
        </p:nvSpPr>
        <p:spPr>
          <a:xfrm>
            <a:off x="1932988" y="5571818"/>
            <a:ext cx="20954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3">
              <a:buClrTx/>
            </a:pPr>
            <a:r>
              <a:rPr lang="vi-VN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Моханда́с Карамча́нд (Маха́тма) Га́нди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1893 - 1969</a:t>
            </a:r>
          </a:p>
          <a:p>
            <a:pPr algn="ctr" defTabSz="914353">
              <a:buClrTx/>
            </a:pP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Индийский политик и общественный деятель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6676F2A-4223-B623-9FE3-E4A2C3664D22}"/>
              </a:ext>
            </a:extLst>
          </p:cNvPr>
          <p:cNvSpPr/>
          <p:nvPr/>
        </p:nvSpPr>
        <p:spPr>
          <a:xfrm>
            <a:off x="4151784" y="2564506"/>
            <a:ext cx="59766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buClrTx/>
            </a:pPr>
            <a:r>
              <a:rPr lang="ru-RU" sz="20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Идея сотрудничества </a:t>
            </a: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классов.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Профсоюзное движение должно обеспечивать не только улучшение материального благосостояния трудящихся, но также способствовать развитию их моральных и интеллектуальных сил.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Цель деятельности Профсоюзов –  развитие «внутренней силы» общественного движения трудящихся, внутреннее реформирование смыслов и подходов деятельности. </a:t>
            </a:r>
          </a:p>
        </p:txBody>
      </p:sp>
      <p:pic>
        <p:nvPicPr>
          <p:cNvPr id="6" name="Picture 2" descr="Mohandas K. Gandhi, portrait, 1946.jpg">
            <a:extLst>
              <a:ext uri="{FF2B5EF4-FFF2-40B4-BE49-F238E27FC236}">
                <a16:creationId xmlns:a16="http://schemas.microsoft.com/office/drawing/2014/main" id="{9CBE0358-E7C4-6DCA-59BE-190C63628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940" y="2564505"/>
            <a:ext cx="2112829" cy="300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038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6DBB604C-4D17-0D20-613D-C18CCBC8F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884D78C-8251-714A-EC4F-200FF216EE0D}"/>
              </a:ext>
            </a:extLst>
          </p:cNvPr>
          <p:cNvSpPr txBox="1">
            <a:spLocks/>
          </p:cNvSpPr>
          <p:nvPr/>
        </p:nvSpPr>
        <p:spPr>
          <a:xfrm>
            <a:off x="106510" y="864910"/>
            <a:ext cx="9341796" cy="655012"/>
          </a:xfrm>
          <a:prstGeom prst="rect">
            <a:avLst/>
          </a:prstGeom>
          <a:solidFill>
            <a:schemeClr val="bg1"/>
          </a:solidFill>
        </p:spPr>
        <p:txBody>
          <a:bodyPr vert="horz" lIns="91435" tIns="45718" rIns="91435" bIns="45718" rtlCol="0" anchor="ctr">
            <a:normAutofit/>
          </a:bodyPr>
          <a:lstStyle/>
          <a:p>
            <a:pPr defTabSz="914353">
              <a:spcBef>
                <a:spcPct val="0"/>
              </a:spcBef>
              <a:buClrTx/>
              <a:defRPr/>
            </a:pPr>
            <a:r>
              <a:rPr lang="ru-RU" sz="2800" b="1" kern="1200" dirty="0">
                <a:solidFill>
                  <a:srgbClr val="C00000"/>
                </a:solidFill>
                <a:latin typeface="Arial Black" pitchFamily="34" charset="0"/>
                <a:ea typeface="+mn-ea"/>
                <a:cs typeface="+mn-cs"/>
              </a:rPr>
              <a:t>ТЕОРИИ ПРОФСОЮЗНОЙ ДЕЯТЕЛЬНОСТИ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2518D35B-6764-0107-89F9-A96AA8BA4F7A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058AECF-1674-C189-D87D-93FA966ACECD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32" name="Группа 31">
              <a:extLst>
                <a:ext uri="{FF2B5EF4-FFF2-40B4-BE49-F238E27FC236}">
                  <a16:creationId xmlns:a16="http://schemas.microsoft.com/office/drawing/2014/main" id="{A5B7906E-5AB1-8C27-B5EB-1C658B8D3782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3" name="Picture 2" descr="РАО">
                <a:extLst>
                  <a:ext uri="{FF2B5EF4-FFF2-40B4-BE49-F238E27FC236}">
                    <a16:creationId xmlns:a16="http://schemas.microsoft.com/office/drawing/2014/main" id="{DD057FEA-7027-F310-159E-456CE744C9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B1C15F-A1AC-4352-EBD2-514EFDABF025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E9F611-08E9-2702-3EFC-ECC35E0BFFA1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6" name="Picture 2" descr="История Профсоюза">
                <a:extLst>
                  <a:ext uri="{FF2B5EF4-FFF2-40B4-BE49-F238E27FC236}">
                    <a16:creationId xmlns:a16="http://schemas.microsoft.com/office/drawing/2014/main" id="{A7426CAB-EDE7-BCB4-DD1E-FE784D24BA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Овал 1">
            <a:extLst>
              <a:ext uri="{FF2B5EF4-FFF2-40B4-BE49-F238E27FC236}">
                <a16:creationId xmlns:a16="http://schemas.microsoft.com/office/drawing/2014/main" id="{8D91DE06-B64F-0D39-68F5-CC9390848C1A}"/>
              </a:ext>
            </a:extLst>
          </p:cNvPr>
          <p:cNvSpPr/>
          <p:nvPr/>
        </p:nvSpPr>
        <p:spPr>
          <a:xfrm>
            <a:off x="2207568" y="1628800"/>
            <a:ext cx="720080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3">
              <a:buClrTx/>
            </a:pPr>
            <a:r>
              <a:rPr lang="ru-RU" sz="2800" b="1" kern="1200" dirty="0">
                <a:solidFill>
                  <a:prstClr val="black"/>
                </a:solidFill>
                <a:latin typeface="Calibri"/>
              </a:rPr>
              <a:t>5</a:t>
            </a:r>
            <a:endParaRPr lang="ru-RU" sz="1800" b="1" kern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9A542BD-F928-2B11-A85C-2C2AB83F5BD3}"/>
              </a:ext>
            </a:extLst>
          </p:cNvPr>
          <p:cNvSpPr/>
          <p:nvPr/>
        </p:nvSpPr>
        <p:spPr>
          <a:xfrm>
            <a:off x="3215680" y="1743200"/>
            <a:ext cx="5025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3">
              <a:buClrTx/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ТЕОРИЯ КОЛЛЕКТИВНЫХ ДЕЙСТВИЙ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14604D-A72D-BB79-96CC-A6A4C3845246}"/>
              </a:ext>
            </a:extLst>
          </p:cNvPr>
          <p:cNvSpPr txBox="1"/>
          <p:nvPr/>
        </p:nvSpPr>
        <p:spPr>
          <a:xfrm>
            <a:off x="1932988" y="5517233"/>
            <a:ext cx="46670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3">
              <a:buClrTx/>
            </a:pP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Мансур Олсон, (англ. </a:t>
            </a:r>
            <a:r>
              <a:rPr lang="en-US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Mancup Olson</a:t>
            </a: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), США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1932 - 1998</a:t>
            </a:r>
          </a:p>
          <a:p>
            <a:pPr defTabSz="914353">
              <a:buClrTx/>
            </a:pP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Мансур Ллойд </a:t>
            </a:r>
            <a:r>
              <a:rPr lang="ru-RU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О́лсон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— американский экономист, профессор экономики </a:t>
            </a:r>
            <a:r>
              <a:rPr lang="ru-RU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Мэрилендского</a:t>
            </a:r>
            <a:r>
              <a:rPr lang="ru-RU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университета, президент Общества общественного выбора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D030FC9-EEDB-9573-44F1-DCD4F7DD3CA3}"/>
              </a:ext>
            </a:extLst>
          </p:cNvPr>
          <p:cNvSpPr/>
          <p:nvPr/>
        </p:nvSpPr>
        <p:spPr>
          <a:xfrm>
            <a:off x="4007768" y="2347134"/>
            <a:ext cx="65527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Идея коллективных соглашений.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Профсоюзное движение должно обеспечивать развитие трудовых коллективных соглашений. Профсоюз должен удовлетворять функцию спроса на труд.</a:t>
            </a:r>
          </a:p>
          <a:p>
            <a:pPr defTabSz="914353">
              <a:buClrTx/>
            </a:pPr>
            <a:endParaRPr lang="ru-RU" sz="2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4353">
              <a:buClrTx/>
            </a:pP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Цель деятельности Профсоюзов –  </a:t>
            </a:r>
            <a:r>
              <a:rPr lang="ru-RU" sz="20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развитие профессионального сознания</a:t>
            </a:r>
            <a:r>
              <a:rPr lang="ru-RU" sz="2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направленного на коллективный контроль над рабочими местами и их развитием. </a:t>
            </a:r>
          </a:p>
        </p:txBody>
      </p:sp>
      <p:pic>
        <p:nvPicPr>
          <p:cNvPr id="6" name="Picture 2" descr="Олсон, Мансур — Википедия">
            <a:extLst>
              <a:ext uri="{FF2B5EF4-FFF2-40B4-BE49-F238E27FC236}">
                <a16:creationId xmlns:a16="http://schemas.microsoft.com/office/drawing/2014/main" id="{8A51D758-9897-005C-A1B2-3C9B8B3B6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782" y="3393643"/>
            <a:ext cx="1867710" cy="19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73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6B76A9A-4492-DCFA-595C-6820E37860A8}"/>
              </a:ext>
            </a:extLst>
          </p:cNvPr>
          <p:cNvGrpSpPr/>
          <p:nvPr/>
        </p:nvGrpSpPr>
        <p:grpSpPr>
          <a:xfrm>
            <a:off x="8412139" y="50468"/>
            <a:ext cx="3714967" cy="675092"/>
            <a:chOff x="8412139" y="50468"/>
            <a:chExt cx="3714967" cy="675092"/>
          </a:xfrm>
        </p:grpSpPr>
        <p:pic>
          <p:nvPicPr>
            <p:cNvPr id="7" name="Picture 2" descr="РАО">
              <a:extLst>
                <a:ext uri="{FF2B5EF4-FFF2-40B4-BE49-F238E27FC236}">
                  <a16:creationId xmlns:a16="http://schemas.microsoft.com/office/drawing/2014/main" id="{8C16303C-BBE1-F8B3-2A5D-EA070AD899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6266" y="50469"/>
              <a:ext cx="634657" cy="675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E94DE6-936C-25CA-557F-81CACAE3474E}"/>
                </a:ext>
              </a:extLst>
            </p:cNvPr>
            <p:cNvSpPr txBox="1"/>
            <p:nvPr/>
          </p:nvSpPr>
          <p:spPr>
            <a:xfrm>
              <a:off x="10974400" y="134662"/>
              <a:ext cx="1152706" cy="4717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РОССИЙСКАЯ АКАДЕМИЯ </a:t>
              </a:r>
              <a:b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</a:br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ОБРАЗОВАНИЯ</a:t>
              </a:r>
              <a:endParaRPr lang="ru-RU" sz="9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5A7C30-10EF-A134-753A-22120864AB96}"/>
                </a:ext>
              </a:extLst>
            </p:cNvPr>
            <p:cNvSpPr txBox="1"/>
            <p:nvPr/>
          </p:nvSpPr>
          <p:spPr>
            <a:xfrm>
              <a:off x="9065005" y="134661"/>
              <a:ext cx="1390952" cy="4717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ОБЩЕРОССИЙСКИЙ ПРОФСОЮЗ </a:t>
              </a:r>
              <a:b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</a:br>
              <a:r>
                <a:rPr lang="ru-RU" sz="900" b="1" i="0" dirty="0">
                  <a:solidFill>
                    <a:srgbClr val="010101"/>
                  </a:solidFill>
                  <a:effectLst/>
                  <a:latin typeface="PT Sans Narrow" panose="020B0506020203020204" pitchFamily="34" charset="-52"/>
                </a:rPr>
                <a:t>ОБРАЗОВАНИЯ </a:t>
              </a:r>
              <a:endParaRPr lang="ru-RU" sz="900" dirty="0"/>
            </a:p>
          </p:txBody>
        </p:sp>
        <p:pic>
          <p:nvPicPr>
            <p:cNvPr id="15" name="Picture 2" descr="История Профсоюза">
              <a:extLst>
                <a:ext uri="{FF2B5EF4-FFF2-40B4-BE49-F238E27FC236}">
                  <a16:creationId xmlns:a16="http://schemas.microsoft.com/office/drawing/2014/main" id="{A8A696A8-6B28-AEE3-8611-B90AAF0EB5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2139" y="50468"/>
              <a:ext cx="640072" cy="67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1" y="1142689"/>
            <a:ext cx="121920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dirty="0"/>
              <a:t>Представительская и защитная функции Профсоюза</a:t>
            </a:r>
            <a:endParaRPr lang="ru-RU" dirty="0">
              <a:highlight>
                <a:schemeClr val="accent1"/>
              </a:highligh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14F54AA-7E4C-6A40-16C0-5755D15FB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317" y="3348819"/>
            <a:ext cx="1972921" cy="278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AD6945-4816-F474-4596-A8AC9A9B4C69}"/>
              </a:ext>
            </a:extLst>
          </p:cNvPr>
          <p:cNvSpPr txBox="1"/>
          <p:nvPr/>
        </p:nvSpPr>
        <p:spPr>
          <a:xfrm>
            <a:off x="3356636" y="4937435"/>
            <a:ext cx="64038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b="1" dirty="0">
                <a:latin typeface="PT Sans" panose="020B0503020203020204" pitchFamily="34" charset="-52"/>
              </a:rPr>
              <a:t>Статья</a:t>
            </a:r>
            <a:r>
              <a:rPr lang="ru-RU" sz="1800" b="1" dirty="0"/>
              <a:t> </a:t>
            </a:r>
            <a:r>
              <a:rPr lang="ru-RU" sz="1800" b="1" dirty="0">
                <a:latin typeface="PT Sans" panose="020B0503020203020204" pitchFamily="34" charset="-52"/>
              </a:rPr>
              <a:t>3. Цели Профсоюза </a:t>
            </a:r>
          </a:p>
          <a:p>
            <a:pPr algn="r"/>
            <a:r>
              <a:rPr lang="ru-RU" sz="1800" dirty="0">
                <a:latin typeface="PT Sans" panose="020B0503020203020204" pitchFamily="34" charset="-52"/>
              </a:rPr>
              <a:t>Целями Профсоюза являются: </a:t>
            </a:r>
            <a:r>
              <a:rPr lang="ru-RU" sz="1800" b="1" i="1" dirty="0">
                <a:latin typeface="PT Sans" panose="020B0503020203020204" pitchFamily="34" charset="-52"/>
              </a:rPr>
              <a:t>представительство и защита </a:t>
            </a:r>
            <a:r>
              <a:rPr lang="ru-RU" sz="1800" dirty="0">
                <a:latin typeface="PT Sans" panose="020B0503020203020204" pitchFamily="34" charset="-52"/>
              </a:rPr>
              <a:t>индивидуальных и коллективных социальных, трудовых, профессиональных </a:t>
            </a:r>
            <a:r>
              <a:rPr lang="ru-RU" sz="1800" b="1" i="1" dirty="0">
                <a:latin typeface="PT Sans" panose="020B0503020203020204" pitchFamily="34" charset="-52"/>
              </a:rPr>
              <a:t>прав</a:t>
            </a:r>
            <a:r>
              <a:rPr lang="ru-RU" sz="1800" dirty="0">
                <a:latin typeface="PT Sans" panose="020B0503020203020204" pitchFamily="34" charset="-52"/>
              </a:rPr>
              <a:t> и интересов </a:t>
            </a:r>
            <a:r>
              <a:rPr lang="ru-RU" sz="1800" b="1" i="1" dirty="0">
                <a:latin typeface="PT Sans" panose="020B0503020203020204" pitchFamily="34" charset="-52"/>
              </a:rPr>
              <a:t>членов Профсоюза</a:t>
            </a:r>
            <a:r>
              <a:rPr lang="ru-RU" sz="1800" dirty="0">
                <a:latin typeface="PT Sans" panose="020B0503020203020204" pitchFamily="34" charset="-52"/>
              </a:rPr>
              <a:t>;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5CE291E-EEE9-F38F-0A18-EFD02DB9D5C8}"/>
              </a:ext>
            </a:extLst>
          </p:cNvPr>
          <p:cNvPicPr/>
          <p:nvPr/>
        </p:nvPicPr>
        <p:blipFill rotWithShape="1">
          <a:blip r:embed="rId8" cstate="print"/>
          <a:srcRect b="18458"/>
          <a:stretch/>
        </p:blipFill>
        <p:spPr>
          <a:xfrm>
            <a:off x="396077" y="2537364"/>
            <a:ext cx="2592288" cy="360040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CustomShape 1">
            <a:extLst>
              <a:ext uri="{FF2B5EF4-FFF2-40B4-BE49-F238E27FC236}">
                <a16:creationId xmlns:a16="http://schemas.microsoft.com/office/drawing/2014/main" id="{59FF729B-061B-A4CB-57E3-D28C040B56B4}"/>
              </a:ext>
            </a:extLst>
          </p:cNvPr>
          <p:cNvSpPr/>
          <p:nvPr/>
        </p:nvSpPr>
        <p:spPr>
          <a:xfrm>
            <a:off x="3088543" y="3216485"/>
            <a:ext cx="5976462" cy="23762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ru-RU" sz="1800" dirty="0">
                <a:latin typeface="PT Sans" panose="020B0503020203020204" pitchFamily="34" charset="-52"/>
                <a:cs typeface="Arial"/>
              </a:rPr>
              <a:t>«Профсоюз – добровольное общественное объединение граждан, связанных общими производственными, профессиональными интересами по роду их деятельности, создаваемое в целях </a:t>
            </a:r>
            <a:r>
              <a:rPr lang="ru-RU" sz="1800" b="1" i="1" dirty="0">
                <a:latin typeface="PT Sans" panose="020B0503020203020204" pitchFamily="34" charset="-52"/>
                <a:cs typeface="Arial"/>
              </a:rPr>
              <a:t>представительства и защиты их социально-трудовых прав </a:t>
            </a:r>
            <a:r>
              <a:rPr lang="ru-RU" sz="1800" dirty="0">
                <a:latin typeface="PT Sans" panose="020B0503020203020204" pitchFamily="34" charset="-52"/>
                <a:cs typeface="Arial"/>
              </a:rPr>
              <a:t>и интересов».</a:t>
            </a:r>
            <a:endParaRPr sz="1800" dirty="0">
              <a:latin typeface="PT Sans" panose="020B0503020203020204" pitchFamily="34" charset="-52"/>
              <a:cs typeface="Arial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3CE419C-7BFE-C97C-9D7E-6FDF749B2554}"/>
              </a:ext>
            </a:extLst>
          </p:cNvPr>
          <p:cNvSpPr/>
          <p:nvPr/>
        </p:nvSpPr>
        <p:spPr>
          <a:xfrm>
            <a:off x="3068146" y="2525774"/>
            <a:ext cx="8749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latin typeface="PT Sans" panose="020B0503020203020204" pitchFamily="34" charset="-52"/>
              </a:rPr>
              <a:t>Федеральный закон от 12 января 1996 г. № 10-ФЗ «О профессиональных союзах, их правах и гарантиях деятельности» (ст. 2, ч. 1):</a:t>
            </a:r>
          </a:p>
        </p:txBody>
      </p:sp>
    </p:spTree>
    <p:extLst>
      <p:ext uri="{BB962C8B-B14F-4D97-AF65-F5344CB8AC3E}">
        <p14:creationId xmlns:p14="http://schemas.microsoft.com/office/powerpoint/2010/main" val="3223631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609922EC-0411-BDA8-DF54-83CB7FF4F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03B03DB4-9142-9EDE-FDF0-2D4E3410FF59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A11F568-E175-439F-F172-4FF8CB27C398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СТАЖИРОВКА-2025</a:t>
              </a:r>
              <a:br>
                <a:rPr lang="ru-RU" b="1" dirty="0"/>
              </a:br>
              <a:r>
                <a:rPr lang="ru-RU" sz="1200" b="1" dirty="0"/>
                <a:t>Загидуллин Р.Р. Деятельность лидера профсоюзной организации: </a:t>
              </a:r>
              <a:br>
                <a:rPr lang="ru-RU" sz="1200" b="1" dirty="0"/>
              </a:br>
              <a:r>
                <a:rPr lang="ru-RU" sz="1200" b="1" dirty="0"/>
                <a:t>позиция, статус, роль</a:t>
              </a: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E08DBFA2-B505-AF8B-3064-58AA96EA39ED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9" name="Picture 2" descr="РАО">
                <a:extLst>
                  <a:ext uri="{FF2B5EF4-FFF2-40B4-BE49-F238E27FC236}">
                    <a16:creationId xmlns:a16="http://schemas.microsoft.com/office/drawing/2014/main" id="{C608A823-084C-3C95-A4E0-D19FF36639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0C7C4F-B8C5-456C-41E0-3E3A4EEA3FA1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079744-DF6C-C635-4FC8-7D64D519EE34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14" name="Picture 2" descr="История Профсоюза">
                <a:extLst>
                  <a:ext uri="{FF2B5EF4-FFF2-40B4-BE49-F238E27FC236}">
                    <a16:creationId xmlns:a16="http://schemas.microsoft.com/office/drawing/2014/main" id="{546B0CB5-A826-71E8-CCD7-5B5C5AAB28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0" name="Google Shape;687;p26">
            <a:extLst>
              <a:ext uri="{FF2B5EF4-FFF2-40B4-BE49-F238E27FC236}">
                <a16:creationId xmlns:a16="http://schemas.microsoft.com/office/drawing/2014/main" id="{B286A26B-09AB-C8AF-5B71-CA6A5EA84DA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6901" y="927177"/>
            <a:ext cx="9878870" cy="1221204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/>
              <a:t>ПЕРЕХОД ОТ ПРОФЕССИОНАЛЬНЫХ СВЯЗЕЙ К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2800" dirty="0">
                <a:solidFill>
                  <a:srgbClr val="FF0000"/>
                </a:solidFill>
              </a:rPr>
              <a:t>ПРОФЕССИОНАЛЬНО-ЛИЧНОСТНЫМ СВЯЗЯМ</a:t>
            </a:r>
            <a:endParaRPr sz="2800" dirty="0">
              <a:solidFill>
                <a:srgbClr val="FF0000"/>
              </a:solidFill>
            </a:endParaRPr>
          </a:p>
        </p:txBody>
      </p:sp>
      <p:pic>
        <p:nvPicPr>
          <p:cNvPr id="11" name="Picture 6" descr="Идите и собирайте взносы&quot;: Рязанов не дал Шурочке из &quot;Служебного романа&quot;  полюбить - Собеседник">
            <a:extLst>
              <a:ext uri="{FF2B5EF4-FFF2-40B4-BE49-F238E27FC236}">
                <a16:creationId xmlns:a16="http://schemas.microsoft.com/office/drawing/2014/main" id="{A2D3C06E-01F8-3FF0-5C4A-418D2803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639" y="1971788"/>
            <a:ext cx="2552699" cy="198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Шурочка из «Служебного романа» не хотела, чтобы внуки стали артистами">
            <a:extLst>
              <a:ext uri="{FF2B5EF4-FFF2-40B4-BE49-F238E27FC236}">
                <a16:creationId xmlns:a16="http://schemas.microsoft.com/office/drawing/2014/main" id="{5C8A9721-9DD2-9D52-3A9E-78B0ED15C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336" y="4279002"/>
            <a:ext cx="2552700" cy="19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Шурочка из &quot;Служебного романа&quot; – последнее интервью: В Баку сыграла свои  первые роли">
            <a:extLst>
              <a:ext uri="{FF2B5EF4-FFF2-40B4-BE49-F238E27FC236}">
                <a16:creationId xmlns:a16="http://schemas.microsoft.com/office/drawing/2014/main" id="{2191CE73-7D5A-D30E-EB6C-4D1A255E2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638" y="4279003"/>
            <a:ext cx="2552700" cy="19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Деньги в «Служебном романе»">
            <a:extLst>
              <a:ext uri="{FF2B5EF4-FFF2-40B4-BE49-F238E27FC236}">
                <a16:creationId xmlns:a16="http://schemas.microsoft.com/office/drawing/2014/main" id="{C96AEF6F-C24E-3C44-85E7-79D43F282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337" y="2036621"/>
            <a:ext cx="2552699" cy="195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51B7D7C9-81E7-19BA-FD11-44C0D2A1B1C8}"/>
              </a:ext>
            </a:extLst>
          </p:cNvPr>
          <p:cNvGrpSpPr/>
          <p:nvPr/>
        </p:nvGrpSpPr>
        <p:grpSpPr>
          <a:xfrm>
            <a:off x="4650463" y="2637982"/>
            <a:ext cx="3031747" cy="3031747"/>
            <a:chOff x="4650463" y="2363662"/>
            <a:chExt cx="3031747" cy="3031747"/>
          </a:xfrm>
        </p:grpSpPr>
        <p:pic>
          <p:nvPicPr>
            <p:cNvPr id="20" name="Picture 4" descr="Людмила Иванова: за что Шурочку из «Служебного романа» целовал Жерар  Депардье? - 7Дней.ру">
              <a:extLst>
                <a:ext uri="{FF2B5EF4-FFF2-40B4-BE49-F238E27FC236}">
                  <a16:creationId xmlns:a16="http://schemas.microsoft.com/office/drawing/2014/main" id="{3AF54932-2226-4495-76B2-82F361B038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463" y="2363662"/>
              <a:ext cx="3031747" cy="3031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2" descr="людмила иванова - новости и статьи на 7Дней.ру">
              <a:extLst>
                <a:ext uri="{FF2B5EF4-FFF2-40B4-BE49-F238E27FC236}">
                  <a16:creationId xmlns:a16="http://schemas.microsoft.com/office/drawing/2014/main" id="{7FED2254-18AD-F608-7985-081430381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996" y="2370306"/>
              <a:ext cx="2988146" cy="1988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Google Shape;703;p28">
            <a:extLst>
              <a:ext uri="{FF2B5EF4-FFF2-40B4-BE49-F238E27FC236}">
                <a16:creationId xmlns:a16="http://schemas.microsoft.com/office/drawing/2014/main" id="{CBA27175-D391-EFD8-98EF-F0F521C88475}"/>
              </a:ext>
            </a:extLst>
          </p:cNvPr>
          <p:cNvSpPr txBox="1">
            <a:spLocks/>
          </p:cNvSpPr>
          <p:nvPr/>
        </p:nvSpPr>
        <p:spPr>
          <a:xfrm>
            <a:off x="5916130" y="6140100"/>
            <a:ext cx="6272161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algn="r">
              <a:buFont typeface="Roboto"/>
              <a:buNone/>
            </a:pPr>
            <a:r>
              <a:rPr lang="ru-RU" dirty="0"/>
              <a:t>* Шурочка (х/ф «Служебный роман», 1977 г.)</a:t>
            </a:r>
          </a:p>
        </p:txBody>
      </p:sp>
    </p:spTree>
    <p:extLst>
      <p:ext uri="{BB962C8B-B14F-4D97-AF65-F5344CB8AC3E}">
        <p14:creationId xmlns:p14="http://schemas.microsoft.com/office/powerpoint/2010/main" val="184135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219AD397-4785-7BFC-FFB5-046EADA75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16ADB45-6716-4324-5F71-E9D3168DD85C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37FCDDE-25FA-9328-589D-366DBE440442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СТАЖИРОВКА-2025</a:t>
              </a:r>
              <a:br>
                <a:rPr lang="ru-RU" b="1" dirty="0"/>
              </a:br>
              <a:r>
                <a:rPr lang="ru-RU" sz="1200" b="1" dirty="0"/>
                <a:t>Загидуллин Р.Р. Деятельность лидера профсоюзной организации: </a:t>
              </a:r>
              <a:br>
                <a:rPr lang="ru-RU" sz="1200" b="1" dirty="0"/>
              </a:br>
              <a:r>
                <a:rPr lang="ru-RU" sz="1200" b="1" dirty="0"/>
                <a:t>позиция, статус, роль</a:t>
              </a: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9882794B-05DB-CA8C-B187-6F37F46E7956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9" name="Picture 2" descr="РАО">
                <a:extLst>
                  <a:ext uri="{FF2B5EF4-FFF2-40B4-BE49-F238E27FC236}">
                    <a16:creationId xmlns:a16="http://schemas.microsoft.com/office/drawing/2014/main" id="{F9E9E7EF-ADA6-423A-C793-63A1CE2DAD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5E949F-0794-F5B7-DC51-2B329695E543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C6C719D-8924-BC42-D8DD-9751958F4F2B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14" name="Picture 2" descr="История Профсоюза">
                <a:extLst>
                  <a:ext uri="{FF2B5EF4-FFF2-40B4-BE49-F238E27FC236}">
                    <a16:creationId xmlns:a16="http://schemas.microsoft.com/office/drawing/2014/main" id="{5BB52EC7-E43B-3A9F-7C50-7EFDEB42E7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75F99E7-FE95-EEB7-3D11-52E0623C718A}"/>
              </a:ext>
            </a:extLst>
          </p:cNvPr>
          <p:cNvSpPr/>
          <p:nvPr/>
        </p:nvSpPr>
        <p:spPr>
          <a:xfrm>
            <a:off x="1991546" y="4339647"/>
            <a:ext cx="3744416" cy="831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8" name="Облачко с текстом: прямоугольное 17">
            <a:extLst>
              <a:ext uri="{FF2B5EF4-FFF2-40B4-BE49-F238E27FC236}">
                <a16:creationId xmlns:a16="http://schemas.microsoft.com/office/drawing/2014/main" id="{0EC46C85-5B6F-88BB-DE17-A39AAC5183F7}"/>
              </a:ext>
            </a:extLst>
          </p:cNvPr>
          <p:cNvSpPr/>
          <p:nvPr/>
        </p:nvSpPr>
        <p:spPr>
          <a:xfrm>
            <a:off x="1991546" y="3412671"/>
            <a:ext cx="3744416" cy="907388"/>
          </a:xfrm>
          <a:prstGeom prst="wedgeRectCallout">
            <a:avLst>
              <a:gd name="adj1" fmla="val 49399"/>
              <a:gd name="adj2" fmla="val -122764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СОЦИАЛЬНАЯ ОРГАНИЗОВАННОСТЬ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DBE42EA-D818-C9B9-3A77-CFFF3532C18A}"/>
              </a:ext>
            </a:extLst>
          </p:cNvPr>
          <p:cNvSpPr/>
          <p:nvPr/>
        </p:nvSpPr>
        <p:spPr>
          <a:xfrm>
            <a:off x="6456042" y="4339647"/>
            <a:ext cx="3744416" cy="831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0" name="Облачко с текстом: прямоугольное 19">
            <a:extLst>
              <a:ext uri="{FF2B5EF4-FFF2-40B4-BE49-F238E27FC236}">
                <a16:creationId xmlns:a16="http://schemas.microsoft.com/office/drawing/2014/main" id="{94324FE3-8916-7B46-BBB9-F759531ABDD2}"/>
              </a:ext>
            </a:extLst>
          </p:cNvPr>
          <p:cNvSpPr/>
          <p:nvPr/>
        </p:nvSpPr>
        <p:spPr>
          <a:xfrm>
            <a:off x="6456042" y="3412671"/>
            <a:ext cx="3744416" cy="907388"/>
          </a:xfrm>
          <a:prstGeom prst="wedgeRectCallout">
            <a:avLst>
              <a:gd name="adj1" fmla="val -48140"/>
              <a:gd name="adj2" fmla="val -123343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Calibri"/>
              </a:rPr>
              <a:t>СОБЫТИЙНАЯ ОБЩНОСТЬ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B039FF9-1FDA-274C-33C1-BD005F882DEA}"/>
              </a:ext>
            </a:extLst>
          </p:cNvPr>
          <p:cNvSpPr/>
          <p:nvPr/>
        </p:nvSpPr>
        <p:spPr>
          <a:xfrm>
            <a:off x="1991546" y="2059886"/>
            <a:ext cx="8208912" cy="64807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  <a:highlight>
                <a:srgbClr val="FFFF00"/>
              </a:highlight>
            </a:endParaRPr>
          </a:p>
        </p:txBody>
      </p:sp>
      <p:sp>
        <p:nvSpPr>
          <p:cNvPr id="22" name="Google Shape;1139;p39">
            <a:extLst>
              <a:ext uri="{FF2B5EF4-FFF2-40B4-BE49-F238E27FC236}">
                <a16:creationId xmlns:a16="http://schemas.microsoft.com/office/drawing/2014/main" id="{F33BE01A-58D9-5595-CAC8-F708B5019A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91541" y="2059886"/>
            <a:ext cx="8208912" cy="56660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  <a:sym typeface="Arial"/>
              </a:rPr>
              <a:t>ТРУДОВОЙ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КОЛЛЕКТИВ ОРГАНИЗАЦИИ</a:t>
            </a:r>
            <a:endParaRPr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Google Shape;1139;p39">
            <a:extLst>
              <a:ext uri="{FF2B5EF4-FFF2-40B4-BE49-F238E27FC236}">
                <a16:creationId xmlns:a16="http://schemas.microsoft.com/office/drawing/2014/main" id="{21793C29-BA13-D0A1-B0FB-F5F2EE3C6C06}"/>
              </a:ext>
            </a:extLst>
          </p:cNvPr>
          <p:cNvSpPr txBox="1">
            <a:spLocks/>
          </p:cNvSpPr>
          <p:nvPr/>
        </p:nvSpPr>
        <p:spPr>
          <a:xfrm>
            <a:off x="1991542" y="4469996"/>
            <a:ext cx="3744415" cy="566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ru-RU" sz="3200" dirty="0">
                <a:solidFill>
                  <a:prstClr val="black"/>
                </a:solidFill>
                <a:latin typeface="Calibri"/>
                <a:ea typeface="+mn-ea"/>
                <a:cs typeface="+mn-cs"/>
                <a:sym typeface="Lato"/>
              </a:rPr>
              <a:t>ОБЩИЕ ЦЕЛИ</a:t>
            </a:r>
          </a:p>
        </p:txBody>
      </p:sp>
      <p:sp>
        <p:nvSpPr>
          <p:cNvPr id="24" name="Google Shape;1139;p39">
            <a:extLst>
              <a:ext uri="{FF2B5EF4-FFF2-40B4-BE49-F238E27FC236}">
                <a16:creationId xmlns:a16="http://schemas.microsoft.com/office/drawing/2014/main" id="{7F79C085-5715-6463-5331-E8E1C65A80A7}"/>
              </a:ext>
            </a:extLst>
          </p:cNvPr>
          <p:cNvSpPr txBox="1">
            <a:spLocks/>
          </p:cNvSpPr>
          <p:nvPr/>
        </p:nvSpPr>
        <p:spPr>
          <a:xfrm>
            <a:off x="6456037" y="4477623"/>
            <a:ext cx="3744416" cy="566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Roboto"/>
              <a:buNone/>
              <a:defRPr sz="5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ОБЩИЕ ЦЕННОСТИ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3899696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8FC1F39F-4D35-151B-CB35-7E5BFE638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7A9BAFB8-9731-B8C6-F29D-46C335F621DD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165E80A-5989-55BE-1D97-8C64469899B1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СТАЖИРОВКА-2025</a:t>
              </a:r>
              <a:br>
                <a:rPr lang="ru-RU" b="1" dirty="0"/>
              </a:br>
              <a:r>
                <a:rPr lang="ru-RU" sz="1200" b="1" dirty="0"/>
                <a:t>Загидуллин Р.Р. Деятельность лидера профсоюзной организации: </a:t>
              </a:r>
              <a:br>
                <a:rPr lang="ru-RU" sz="1200" b="1" dirty="0"/>
              </a:br>
              <a:r>
                <a:rPr lang="ru-RU" sz="1200" b="1" dirty="0"/>
                <a:t>позиция, статус, роль</a:t>
              </a: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BE64E6D8-099C-53A1-133A-A8D775E7A571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9" name="Picture 2" descr="РАО">
                <a:extLst>
                  <a:ext uri="{FF2B5EF4-FFF2-40B4-BE49-F238E27FC236}">
                    <a16:creationId xmlns:a16="http://schemas.microsoft.com/office/drawing/2014/main" id="{35BB1C31-5396-FE8F-A50C-2B7386A35E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FDBE34-DA5D-30C3-F300-9BAA8EE717D5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93E64A-145A-B166-F619-FA75AC90602B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14" name="Picture 2" descr="История Профсоюза">
                <a:extLst>
                  <a:ext uri="{FF2B5EF4-FFF2-40B4-BE49-F238E27FC236}">
                    <a16:creationId xmlns:a16="http://schemas.microsoft.com/office/drawing/2014/main" id="{C31991E0-6355-8896-5F0D-B31E7AC5B8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7" name="Google Shape;784;p34">
            <a:extLst>
              <a:ext uri="{FF2B5EF4-FFF2-40B4-BE49-F238E27FC236}">
                <a16:creationId xmlns:a16="http://schemas.microsoft.com/office/drawing/2014/main" id="{AE5784AA-0B66-9950-1BA6-912992911A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14275" y="1251788"/>
            <a:ext cx="101634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«ОБРАЗЫ» Профсоюза</a:t>
            </a:r>
          </a:p>
        </p:txBody>
      </p:sp>
      <p:sp>
        <p:nvSpPr>
          <p:cNvPr id="18" name="Google Shape;785;p34">
            <a:extLst>
              <a:ext uri="{FF2B5EF4-FFF2-40B4-BE49-F238E27FC236}">
                <a16:creationId xmlns:a16="http://schemas.microsoft.com/office/drawing/2014/main" id="{79E46833-F310-0E8B-563F-B155DB8AF46F}"/>
              </a:ext>
            </a:extLst>
          </p:cNvPr>
          <p:cNvSpPr txBox="1">
            <a:spLocks/>
          </p:cNvSpPr>
          <p:nvPr/>
        </p:nvSpPr>
        <p:spPr>
          <a:xfrm>
            <a:off x="1014274" y="2364825"/>
            <a:ext cx="9812221" cy="665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•"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01600" indent="0">
              <a:buNone/>
            </a:pPr>
            <a:r>
              <a:rPr lang="ru-RU" b="1" dirty="0">
                <a:solidFill>
                  <a:schemeClr val="tx1"/>
                </a:solidFill>
              </a:rPr>
              <a:t>1. </a:t>
            </a:r>
            <a:r>
              <a:rPr lang="ru-RU" dirty="0"/>
              <a:t>Профсоюз как орган решения социально-трудовых проблем</a:t>
            </a:r>
          </a:p>
        </p:txBody>
      </p:sp>
      <p:sp>
        <p:nvSpPr>
          <p:cNvPr id="19" name="Google Shape;787;p34">
            <a:extLst>
              <a:ext uri="{FF2B5EF4-FFF2-40B4-BE49-F238E27FC236}">
                <a16:creationId xmlns:a16="http://schemas.microsoft.com/office/drawing/2014/main" id="{987764F4-DC31-A8C2-1B31-DA2096E55054}"/>
              </a:ext>
            </a:extLst>
          </p:cNvPr>
          <p:cNvSpPr txBox="1">
            <a:spLocks/>
          </p:cNvSpPr>
          <p:nvPr/>
        </p:nvSpPr>
        <p:spPr>
          <a:xfrm>
            <a:off x="1014274" y="3936236"/>
            <a:ext cx="9812221" cy="430608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2000" b="1">
                <a:solidFill>
                  <a:schemeClr val="tx1"/>
                </a:solidFill>
              </a:rPr>
              <a:t>3. </a:t>
            </a:r>
            <a:r>
              <a:rPr lang="ru-RU" sz="2000"/>
              <a:t>Профсоюз как агентство (сервис) услуг</a:t>
            </a:r>
            <a:endParaRPr lang="ru-RU" sz="2000" dirty="0"/>
          </a:p>
        </p:txBody>
      </p:sp>
      <p:sp>
        <p:nvSpPr>
          <p:cNvPr id="20" name="Google Shape;789;p34">
            <a:extLst>
              <a:ext uri="{FF2B5EF4-FFF2-40B4-BE49-F238E27FC236}">
                <a16:creationId xmlns:a16="http://schemas.microsoft.com/office/drawing/2014/main" id="{E7076D2E-C109-8972-9D74-1169733E006A}"/>
              </a:ext>
            </a:extLst>
          </p:cNvPr>
          <p:cNvSpPr txBox="1">
            <a:spLocks/>
          </p:cNvSpPr>
          <p:nvPr/>
        </p:nvSpPr>
        <p:spPr>
          <a:xfrm>
            <a:off x="1014274" y="3253101"/>
            <a:ext cx="9812221" cy="430608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85725"/>
            <a:r>
              <a:rPr lang="ru-RU" sz="2000" b="1" dirty="0">
                <a:solidFill>
                  <a:schemeClr val="tx1"/>
                </a:solidFill>
              </a:rPr>
              <a:t>2. </a:t>
            </a:r>
            <a:r>
              <a:rPr lang="ru-RU" sz="2000" dirty="0"/>
              <a:t>Профсоюз как институт социальной поддержки (касса взаимопомощи)</a:t>
            </a:r>
          </a:p>
        </p:txBody>
      </p:sp>
      <p:sp>
        <p:nvSpPr>
          <p:cNvPr id="21" name="Google Shape;793;p34">
            <a:extLst>
              <a:ext uri="{FF2B5EF4-FFF2-40B4-BE49-F238E27FC236}">
                <a16:creationId xmlns:a16="http://schemas.microsoft.com/office/drawing/2014/main" id="{7E7E3F36-D65D-92E8-BF1A-BB92A063A9A7}"/>
              </a:ext>
            </a:extLst>
          </p:cNvPr>
          <p:cNvSpPr txBox="1">
            <a:spLocks/>
          </p:cNvSpPr>
          <p:nvPr/>
        </p:nvSpPr>
        <p:spPr>
          <a:xfrm>
            <a:off x="1041924" y="4690032"/>
            <a:ext cx="9812245" cy="430608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2000" b="1" dirty="0">
                <a:solidFill>
                  <a:schemeClr val="tx1"/>
                </a:solidFill>
              </a:rPr>
              <a:t>4. </a:t>
            </a:r>
            <a:r>
              <a:rPr lang="ru-RU" sz="2000" b="1" dirty="0">
                <a:solidFill>
                  <a:srgbClr val="FF0000"/>
                </a:solidFill>
              </a:rPr>
              <a:t>Профсоюз как сообщество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2E1A968-13E3-EF54-1C34-B77D0BEE302E}"/>
              </a:ext>
            </a:extLst>
          </p:cNvPr>
          <p:cNvSpPr/>
          <p:nvPr/>
        </p:nvSpPr>
        <p:spPr>
          <a:xfrm>
            <a:off x="838684" y="2261389"/>
            <a:ext cx="10163400" cy="2249652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A1F1CB-6347-7C95-702E-9482819A7BD3}"/>
              </a:ext>
            </a:extLst>
          </p:cNvPr>
          <p:cNvSpPr txBox="1"/>
          <p:nvPr/>
        </p:nvSpPr>
        <p:spPr>
          <a:xfrm>
            <a:off x="838684" y="5294651"/>
            <a:ext cx="10163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 b="1" dirty="0"/>
              <a:t>Мы объединились в профессиональное сообщество, </a:t>
            </a:r>
            <a:br>
              <a:rPr lang="ru-RU" sz="1800" b="1" dirty="0"/>
            </a:br>
            <a:r>
              <a:rPr lang="ru-RU" sz="1800" b="1" dirty="0"/>
              <a:t>чтобы создавать дополнительную ценность друг для друга!</a:t>
            </a:r>
          </a:p>
        </p:txBody>
      </p:sp>
    </p:spTree>
    <p:extLst>
      <p:ext uri="{BB962C8B-B14F-4D97-AF65-F5344CB8AC3E}">
        <p14:creationId xmlns:p14="http://schemas.microsoft.com/office/powerpoint/2010/main" val="43856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animBg="1"/>
      <p:bldP spid="19" grpId="0" uiExpand="1" build="p" animBg="1"/>
      <p:bldP spid="20" grpId="0" uiExpand="1" build="p" animBg="1"/>
      <p:bldP spid="21" grpId="0" uiExpand="1" build="p"/>
      <p:bldP spid="22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4129759E-082A-6335-3059-0A37FB29B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D45F9D74-128D-D470-3641-18BC2DDE1CCB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63AA9B6-1213-EA13-CA7A-4BCA6FFB8128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СТАЖИРОВКА-2025</a:t>
              </a:r>
              <a:br>
                <a:rPr lang="ru-RU" b="1" dirty="0"/>
              </a:br>
              <a:r>
                <a:rPr lang="ru-RU" sz="1200" b="1" dirty="0"/>
                <a:t>Загидуллин Р.Р. Деятельность лидера профсоюзной организации: </a:t>
              </a:r>
              <a:br>
                <a:rPr lang="ru-RU" sz="1200" b="1" dirty="0"/>
              </a:br>
              <a:r>
                <a:rPr lang="ru-RU" sz="1200" b="1" dirty="0"/>
                <a:t>позиция, статус, роль</a:t>
              </a:r>
            </a:p>
          </p:txBody>
        </p: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D5EC812C-AF41-3D24-2D07-07286BB5559D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9" name="Picture 2" descr="РАО">
                <a:extLst>
                  <a:ext uri="{FF2B5EF4-FFF2-40B4-BE49-F238E27FC236}">
                    <a16:creationId xmlns:a16="http://schemas.microsoft.com/office/drawing/2014/main" id="{B9FC74AE-629A-86AF-234B-D6072C2220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85E32A-2B93-D364-B06A-EFA422326FED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A8F730-44D7-F159-F0F5-CFA6BBF08829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14" name="Picture 2" descr="История Профсоюза">
                <a:extLst>
                  <a:ext uri="{FF2B5EF4-FFF2-40B4-BE49-F238E27FC236}">
                    <a16:creationId xmlns:a16="http://schemas.microsoft.com/office/drawing/2014/main" id="{47974E7D-396E-DE39-A1F3-FD0F03E74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6" name="Google Shape;680;p25">
            <a:extLst>
              <a:ext uri="{FF2B5EF4-FFF2-40B4-BE49-F238E27FC236}">
                <a16:creationId xmlns:a16="http://schemas.microsoft.com/office/drawing/2014/main" id="{FD5B36EE-B1B3-FE5A-C84B-E60D8B54E3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67760" y="3310180"/>
            <a:ext cx="7784814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100"/>
              </a:spcAft>
              <a:buNone/>
            </a:pPr>
            <a:r>
              <a:rPr lang="ru-RU" sz="2800" dirty="0"/>
              <a:t>* Со-бытийная образовательная общность – </a:t>
            </a:r>
            <a:br>
              <a:rPr lang="ru-RU" sz="2800" dirty="0"/>
            </a:br>
            <a:r>
              <a:rPr lang="ru-RU" sz="2800" dirty="0"/>
              <a:t>источник развития и субъект образования</a:t>
            </a:r>
            <a:endParaRPr lang="en-US" sz="2800" dirty="0"/>
          </a:p>
        </p:txBody>
      </p:sp>
      <p:sp>
        <p:nvSpPr>
          <p:cNvPr id="27" name="Google Shape;681;p25">
            <a:extLst>
              <a:ext uri="{FF2B5EF4-FFF2-40B4-BE49-F238E27FC236}">
                <a16:creationId xmlns:a16="http://schemas.microsoft.com/office/drawing/2014/main" id="{B82300F0-CCF6-31E8-0B28-BD96B5C3C3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10640" y="2012900"/>
            <a:ext cx="9916160" cy="206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/>
              <a:t>Переход от общества к </a:t>
            </a:r>
            <a:r>
              <a:rPr lang="ru-RU" sz="4000" dirty="0">
                <a:solidFill>
                  <a:srgbClr val="FF0000"/>
                </a:solidFill>
              </a:rPr>
              <a:t>СО-ОБЩЕСТВУ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28" name="Google Shape;703;p28">
            <a:extLst>
              <a:ext uri="{FF2B5EF4-FFF2-40B4-BE49-F238E27FC236}">
                <a16:creationId xmlns:a16="http://schemas.microsoft.com/office/drawing/2014/main" id="{93B7B339-B432-EFCB-5AD1-C692395B0B8A}"/>
              </a:ext>
            </a:extLst>
          </p:cNvPr>
          <p:cNvSpPr txBox="1">
            <a:spLocks/>
          </p:cNvSpPr>
          <p:nvPr/>
        </p:nvSpPr>
        <p:spPr>
          <a:xfrm>
            <a:off x="6874411" y="4379760"/>
            <a:ext cx="4936947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algn="r">
              <a:buFont typeface="Roboto"/>
              <a:buNone/>
            </a:pPr>
            <a:r>
              <a:rPr lang="ru-RU" dirty="0"/>
              <a:t>* Слободчиков В.И.</a:t>
            </a:r>
          </a:p>
        </p:txBody>
      </p:sp>
    </p:spTree>
    <p:extLst>
      <p:ext uri="{BB962C8B-B14F-4D97-AF65-F5344CB8AC3E}">
        <p14:creationId xmlns:p14="http://schemas.microsoft.com/office/powerpoint/2010/main" val="3225138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33"/>
          <p:cNvSpPr txBox="1">
            <a:spLocks noGrp="1"/>
          </p:cNvSpPr>
          <p:nvPr>
            <p:ph type="title"/>
          </p:nvPr>
        </p:nvSpPr>
        <p:spPr>
          <a:xfrm>
            <a:off x="1558172" y="684644"/>
            <a:ext cx="8775856" cy="3816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/>
              <a:t>Спасибо</a:t>
            </a:r>
            <a:r>
              <a:rPr lang="es-ES" sz="4400" dirty="0"/>
              <a:t> </a:t>
            </a:r>
            <a:r>
              <a:rPr lang="ru-RU" sz="4400" dirty="0"/>
              <a:t>за внимание!</a:t>
            </a:r>
            <a:endParaRPr sz="4400" dirty="0"/>
          </a:p>
        </p:txBody>
      </p:sp>
      <p:sp>
        <p:nvSpPr>
          <p:cNvPr id="725" name="Google Shape;725;p33"/>
          <p:cNvSpPr txBox="1">
            <a:spLocks noGrp="1"/>
          </p:cNvSpPr>
          <p:nvPr>
            <p:ph type="body" idx="1"/>
          </p:nvPr>
        </p:nvSpPr>
        <p:spPr>
          <a:xfrm>
            <a:off x="4284357" y="3827626"/>
            <a:ext cx="2456625" cy="525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2800" b="1" dirty="0"/>
              <a:t>zrais@mail.ru</a:t>
            </a:r>
            <a:endParaRPr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657F54-ACF6-704B-ACF5-B94E9128A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695080" y="1722097"/>
            <a:ext cx="2456625" cy="2779447"/>
          </a:xfrm>
          <a:prstGeom prst="chord">
            <a:avLst>
              <a:gd name="adj1" fmla="val 16684503"/>
              <a:gd name="adj2" fmla="val 1620000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ЧБ логотип VK ПНГ на Прозрачном Фоне • Скачать PNG ЧБ логотип VK">
            <a:extLst>
              <a:ext uri="{FF2B5EF4-FFF2-40B4-BE49-F238E27FC236}">
                <a16:creationId xmlns:a16="http://schemas.microsoft.com/office/drawing/2014/main" id="{7EEA1CA8-093E-1641-7033-2A0E12D5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384" y="3605766"/>
            <a:ext cx="747462" cy="7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A0B7F95C-C2F3-3162-8BF5-9F1061A2E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969" y="3605765"/>
            <a:ext cx="751440" cy="74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B7B6B9AC-9451-6815-D927-97BB48400B87}"/>
              </a:ext>
            </a:extLst>
          </p:cNvPr>
          <p:cNvGrpSpPr/>
          <p:nvPr/>
        </p:nvGrpSpPr>
        <p:grpSpPr>
          <a:xfrm>
            <a:off x="6430208" y="996229"/>
            <a:ext cx="5312048" cy="5006340"/>
            <a:chOff x="6430208" y="996229"/>
            <a:chExt cx="5312048" cy="5006340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810BE1F8-1659-6377-E1DC-1C57AD15C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0502" y="996229"/>
              <a:ext cx="5237136" cy="4865541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F736BBD1-4E32-BB64-0348-D68457473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30208" y="4373794"/>
              <a:ext cx="2645877" cy="1628775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4FFFB6BC-C304-45AA-867F-10EC454C8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096379" y="4622156"/>
              <a:ext cx="2645877" cy="582519"/>
            </a:xfrm>
            <a:prstGeom prst="rect">
              <a:avLst/>
            </a:prstGeom>
          </p:spPr>
        </p:pic>
      </p:grpSp>
      <p:sp>
        <p:nvSpPr>
          <p:cNvPr id="13" name="Google Shape;112;p13">
            <a:extLst>
              <a:ext uri="{FF2B5EF4-FFF2-40B4-BE49-F238E27FC236}">
                <a16:creationId xmlns:a16="http://schemas.microsoft.com/office/drawing/2014/main" id="{0B6193F6-DEE2-BD14-AF68-9B078EF21A6A}"/>
              </a:ext>
            </a:extLst>
          </p:cNvPr>
          <p:cNvSpPr txBox="1">
            <a:spLocks/>
          </p:cNvSpPr>
          <p:nvPr/>
        </p:nvSpPr>
        <p:spPr>
          <a:xfrm>
            <a:off x="7258827" y="4571943"/>
            <a:ext cx="4933173" cy="1360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4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2400" dirty="0"/>
              <a:t>Загидуллин Раис </a:t>
            </a:r>
            <a:r>
              <a:rPr lang="ru-RU" sz="2400" dirty="0" err="1"/>
              <a:t>Рамазанович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800" dirty="0"/>
              <a:t>Научный руководитель Учебного центра Общероссийского Профсоюза образования</a:t>
            </a:r>
            <a:endParaRPr lang="en-US" sz="2400" dirty="0"/>
          </a:p>
          <a:p>
            <a:pPr algn="ctr"/>
            <a:r>
              <a:rPr lang="ru-RU" sz="1800" dirty="0"/>
              <a:t>кандидат педагогических наук, доцент</a:t>
            </a:r>
            <a:endParaRPr lang="en-US" sz="1800" dirty="0"/>
          </a:p>
        </p:txBody>
      </p:sp>
      <p:grpSp>
        <p:nvGrpSpPr>
          <p:cNvPr id="18" name="Google Shape;753;p34">
            <a:extLst>
              <a:ext uri="{FF2B5EF4-FFF2-40B4-BE49-F238E27FC236}">
                <a16:creationId xmlns:a16="http://schemas.microsoft.com/office/drawing/2014/main" id="{694D7838-95CC-349C-AC66-61FE6DA8A55C}"/>
              </a:ext>
            </a:extLst>
          </p:cNvPr>
          <p:cNvGrpSpPr/>
          <p:nvPr/>
        </p:nvGrpSpPr>
        <p:grpSpPr>
          <a:xfrm>
            <a:off x="3466680" y="3595826"/>
            <a:ext cx="751440" cy="747461"/>
            <a:chOff x="6425500" y="2795700"/>
            <a:chExt cx="265875" cy="292650"/>
          </a:xfrm>
        </p:grpSpPr>
        <p:sp>
          <p:nvSpPr>
            <p:cNvPr id="19" name="Google Shape;754;p34">
              <a:extLst>
                <a:ext uri="{FF2B5EF4-FFF2-40B4-BE49-F238E27FC236}">
                  <a16:creationId xmlns:a16="http://schemas.microsoft.com/office/drawing/2014/main" id="{51C20065-7A5E-ADA5-3F74-B594F59F480C}"/>
                </a:ext>
              </a:extLst>
            </p:cNvPr>
            <p:cNvSpPr/>
            <p:nvPr/>
          </p:nvSpPr>
          <p:spPr>
            <a:xfrm>
              <a:off x="6425500" y="2795700"/>
              <a:ext cx="265875" cy="292650"/>
            </a:xfrm>
            <a:custGeom>
              <a:avLst/>
              <a:gdLst/>
              <a:ahLst/>
              <a:cxnLst/>
              <a:rect l="l" t="t" r="r" b="b"/>
              <a:pathLst>
                <a:path w="10635" h="11706" extrusionOk="0">
                  <a:moveTo>
                    <a:pt x="7976" y="2124"/>
                  </a:moveTo>
                  <a:lnTo>
                    <a:pt x="7976" y="6567"/>
                  </a:lnTo>
                  <a:lnTo>
                    <a:pt x="6781" y="7709"/>
                  </a:lnTo>
                  <a:cubicBezTo>
                    <a:pt x="6343" y="7379"/>
                    <a:pt x="5826" y="7214"/>
                    <a:pt x="5311" y="7214"/>
                  </a:cubicBezTo>
                  <a:cubicBezTo>
                    <a:pt x="4796" y="7214"/>
                    <a:pt x="4283" y="7379"/>
                    <a:pt x="3854" y="7709"/>
                  </a:cubicBezTo>
                  <a:lnTo>
                    <a:pt x="2659" y="6567"/>
                  </a:lnTo>
                  <a:lnTo>
                    <a:pt x="2659" y="2124"/>
                  </a:lnTo>
                  <a:close/>
                  <a:moveTo>
                    <a:pt x="785" y="5514"/>
                  </a:moveTo>
                  <a:lnTo>
                    <a:pt x="3444" y="8048"/>
                  </a:lnTo>
                  <a:lnTo>
                    <a:pt x="785" y="10581"/>
                  </a:lnTo>
                  <a:lnTo>
                    <a:pt x="785" y="5514"/>
                  </a:lnTo>
                  <a:close/>
                  <a:moveTo>
                    <a:pt x="9832" y="5532"/>
                  </a:moveTo>
                  <a:lnTo>
                    <a:pt x="9832" y="10599"/>
                  </a:lnTo>
                  <a:lnTo>
                    <a:pt x="7173" y="8066"/>
                  </a:lnTo>
                  <a:lnTo>
                    <a:pt x="9832" y="5532"/>
                  </a:lnTo>
                  <a:close/>
                  <a:moveTo>
                    <a:pt x="5317" y="7749"/>
                  </a:moveTo>
                  <a:cubicBezTo>
                    <a:pt x="5781" y="7749"/>
                    <a:pt x="6245" y="7914"/>
                    <a:pt x="6602" y="8244"/>
                  </a:cubicBezTo>
                  <a:lnTo>
                    <a:pt x="6781" y="8423"/>
                  </a:lnTo>
                  <a:lnTo>
                    <a:pt x="9403" y="10903"/>
                  </a:lnTo>
                  <a:lnTo>
                    <a:pt x="1232" y="10903"/>
                  </a:lnTo>
                  <a:lnTo>
                    <a:pt x="3854" y="8423"/>
                  </a:lnTo>
                  <a:lnTo>
                    <a:pt x="4033" y="8244"/>
                  </a:lnTo>
                  <a:cubicBezTo>
                    <a:pt x="4390" y="7914"/>
                    <a:pt x="4854" y="7749"/>
                    <a:pt x="5317" y="7749"/>
                  </a:cubicBezTo>
                  <a:close/>
                  <a:moveTo>
                    <a:pt x="5317" y="1"/>
                  </a:moveTo>
                  <a:lnTo>
                    <a:pt x="3712" y="1339"/>
                  </a:lnTo>
                  <a:lnTo>
                    <a:pt x="1856" y="1339"/>
                  </a:lnTo>
                  <a:lnTo>
                    <a:pt x="1856" y="2499"/>
                  </a:lnTo>
                  <a:lnTo>
                    <a:pt x="0" y="4283"/>
                  </a:lnTo>
                  <a:lnTo>
                    <a:pt x="0" y="11706"/>
                  </a:lnTo>
                  <a:lnTo>
                    <a:pt x="10635" y="11706"/>
                  </a:lnTo>
                  <a:lnTo>
                    <a:pt x="10635" y="4283"/>
                  </a:lnTo>
                  <a:lnTo>
                    <a:pt x="8761" y="2499"/>
                  </a:lnTo>
                  <a:lnTo>
                    <a:pt x="8761" y="1339"/>
                  </a:lnTo>
                  <a:lnTo>
                    <a:pt x="6905" y="1339"/>
                  </a:lnTo>
                  <a:lnTo>
                    <a:pt x="531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755;p34">
              <a:extLst>
                <a:ext uri="{FF2B5EF4-FFF2-40B4-BE49-F238E27FC236}">
                  <a16:creationId xmlns:a16="http://schemas.microsoft.com/office/drawing/2014/main" id="{CD00D66A-FA90-78D0-354F-5BE5ABA8CB2A}"/>
                </a:ext>
              </a:extLst>
            </p:cNvPr>
            <p:cNvSpPr/>
            <p:nvPr/>
          </p:nvSpPr>
          <p:spPr>
            <a:xfrm>
              <a:off x="6515150" y="2868425"/>
              <a:ext cx="86575" cy="87000"/>
            </a:xfrm>
            <a:custGeom>
              <a:avLst/>
              <a:gdLst/>
              <a:ahLst/>
              <a:cxnLst/>
              <a:rect l="l" t="t" r="r" b="b"/>
              <a:pathLst>
                <a:path w="3463" h="3480" extrusionOk="0">
                  <a:moveTo>
                    <a:pt x="1731" y="1338"/>
                  </a:moveTo>
                  <a:cubicBezTo>
                    <a:pt x="1963" y="1338"/>
                    <a:pt x="2160" y="1517"/>
                    <a:pt x="2160" y="1767"/>
                  </a:cubicBezTo>
                  <a:cubicBezTo>
                    <a:pt x="2160" y="1999"/>
                    <a:pt x="1963" y="2195"/>
                    <a:pt x="1731" y="2195"/>
                  </a:cubicBezTo>
                  <a:cubicBezTo>
                    <a:pt x="1500" y="2195"/>
                    <a:pt x="1303" y="1981"/>
                    <a:pt x="1303" y="1767"/>
                  </a:cubicBezTo>
                  <a:cubicBezTo>
                    <a:pt x="1303" y="1517"/>
                    <a:pt x="1500" y="1338"/>
                    <a:pt x="1731" y="1338"/>
                  </a:cubicBezTo>
                  <a:close/>
                  <a:moveTo>
                    <a:pt x="1749" y="0"/>
                  </a:moveTo>
                  <a:cubicBezTo>
                    <a:pt x="786" y="0"/>
                    <a:pt x="19" y="767"/>
                    <a:pt x="19" y="1731"/>
                  </a:cubicBezTo>
                  <a:cubicBezTo>
                    <a:pt x="1" y="2694"/>
                    <a:pt x="768" y="3462"/>
                    <a:pt x="1731" y="3479"/>
                  </a:cubicBezTo>
                  <a:cubicBezTo>
                    <a:pt x="2035" y="3479"/>
                    <a:pt x="2320" y="3408"/>
                    <a:pt x="2588" y="3265"/>
                  </a:cubicBezTo>
                  <a:cubicBezTo>
                    <a:pt x="2695" y="3212"/>
                    <a:pt x="2731" y="3069"/>
                    <a:pt x="2695" y="2962"/>
                  </a:cubicBezTo>
                  <a:cubicBezTo>
                    <a:pt x="2646" y="2888"/>
                    <a:pt x="2562" y="2848"/>
                    <a:pt x="2480" y="2848"/>
                  </a:cubicBezTo>
                  <a:cubicBezTo>
                    <a:pt x="2444" y="2848"/>
                    <a:pt x="2407" y="2856"/>
                    <a:pt x="2374" y="2873"/>
                  </a:cubicBezTo>
                  <a:cubicBezTo>
                    <a:pt x="2178" y="2980"/>
                    <a:pt x="1963" y="3033"/>
                    <a:pt x="1731" y="3033"/>
                  </a:cubicBezTo>
                  <a:cubicBezTo>
                    <a:pt x="1018" y="3033"/>
                    <a:pt x="429" y="2445"/>
                    <a:pt x="447" y="1749"/>
                  </a:cubicBezTo>
                  <a:cubicBezTo>
                    <a:pt x="447" y="1035"/>
                    <a:pt x="1036" y="446"/>
                    <a:pt x="1749" y="446"/>
                  </a:cubicBezTo>
                  <a:cubicBezTo>
                    <a:pt x="2445" y="446"/>
                    <a:pt x="3034" y="1017"/>
                    <a:pt x="3034" y="1749"/>
                  </a:cubicBezTo>
                  <a:lnTo>
                    <a:pt x="3034" y="2159"/>
                  </a:lnTo>
                  <a:cubicBezTo>
                    <a:pt x="2784" y="2159"/>
                    <a:pt x="2606" y="1981"/>
                    <a:pt x="2606" y="1749"/>
                  </a:cubicBezTo>
                  <a:cubicBezTo>
                    <a:pt x="2606" y="1321"/>
                    <a:pt x="2320" y="946"/>
                    <a:pt x="1892" y="874"/>
                  </a:cubicBezTo>
                  <a:cubicBezTo>
                    <a:pt x="1836" y="862"/>
                    <a:pt x="1778" y="855"/>
                    <a:pt x="1721" y="855"/>
                  </a:cubicBezTo>
                  <a:cubicBezTo>
                    <a:pt x="1382" y="855"/>
                    <a:pt x="1051" y="1074"/>
                    <a:pt x="929" y="1410"/>
                  </a:cubicBezTo>
                  <a:cubicBezTo>
                    <a:pt x="786" y="1784"/>
                    <a:pt x="929" y="2248"/>
                    <a:pt x="1285" y="2462"/>
                  </a:cubicBezTo>
                  <a:cubicBezTo>
                    <a:pt x="1423" y="2545"/>
                    <a:pt x="1575" y="2585"/>
                    <a:pt x="1728" y="2585"/>
                  </a:cubicBezTo>
                  <a:cubicBezTo>
                    <a:pt x="1972" y="2585"/>
                    <a:pt x="2216" y="2482"/>
                    <a:pt x="2392" y="2284"/>
                  </a:cubicBezTo>
                  <a:cubicBezTo>
                    <a:pt x="2552" y="2480"/>
                    <a:pt x="2784" y="2587"/>
                    <a:pt x="3052" y="2587"/>
                  </a:cubicBezTo>
                  <a:cubicBezTo>
                    <a:pt x="3284" y="2587"/>
                    <a:pt x="3462" y="2391"/>
                    <a:pt x="3462" y="2141"/>
                  </a:cubicBezTo>
                  <a:lnTo>
                    <a:pt x="3462" y="1731"/>
                  </a:lnTo>
                  <a:cubicBezTo>
                    <a:pt x="3462" y="767"/>
                    <a:pt x="2695" y="0"/>
                    <a:pt x="17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664185FF-BC3B-680C-E2C6-46DC825512C9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4493B8-BBA0-A27F-3369-3D50D96B44A5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86B76A9A-4492-DCFA-595C-6820E37860A8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7" name="Picture 2" descr="РАО">
                <a:extLst>
                  <a:ext uri="{FF2B5EF4-FFF2-40B4-BE49-F238E27FC236}">
                    <a16:creationId xmlns:a16="http://schemas.microsoft.com/office/drawing/2014/main" id="{8C16303C-BBE1-F8B3-2A5D-EA070AD899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E94DE6-936C-25CA-557F-81CACAE3474E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5A7C30-10EF-A134-753A-22120864AB96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15" name="Picture 2" descr="История Профсоюза">
                <a:extLst>
                  <a:ext uri="{FF2B5EF4-FFF2-40B4-BE49-F238E27FC236}">
                    <a16:creationId xmlns:a16="http://schemas.microsoft.com/office/drawing/2014/main" id="{A8A696A8-6B28-AEE3-8611-B90AAF0EB5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0" y="3518452"/>
            <a:ext cx="5695122" cy="2500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en-US" sz="3600" dirty="0"/>
              <a:t>23</a:t>
            </a:r>
            <a:r>
              <a:rPr lang="ru-RU" sz="3600" dirty="0"/>
              <a:t> раза:</a:t>
            </a:r>
          </a:p>
          <a:p>
            <a:pPr algn="ctr"/>
            <a:endParaRPr lang="ru-RU" sz="4000" dirty="0">
              <a:highlight>
                <a:schemeClr val="accent1"/>
              </a:highlight>
            </a:endParaRPr>
          </a:p>
          <a:p>
            <a:pPr algn="ctr"/>
            <a:r>
              <a:rPr lang="ru-RU" sz="4000" dirty="0"/>
              <a:t>деятельность Профсоюза</a:t>
            </a:r>
            <a:endParaRPr lang="ru-RU" sz="4000" dirty="0">
              <a:highlight>
                <a:schemeClr val="accent1"/>
              </a:highlight>
            </a:endParaRPr>
          </a:p>
        </p:txBody>
      </p:sp>
      <p:sp>
        <p:nvSpPr>
          <p:cNvPr id="2" name="Google Shape;125;p14">
            <a:extLst>
              <a:ext uri="{FF2B5EF4-FFF2-40B4-BE49-F238E27FC236}">
                <a16:creationId xmlns:a16="http://schemas.microsoft.com/office/drawing/2014/main" id="{62975CAF-0B53-7555-55E5-E34D7C762568}"/>
              </a:ext>
            </a:extLst>
          </p:cNvPr>
          <p:cNvSpPr txBox="1">
            <a:spLocks/>
          </p:cNvSpPr>
          <p:nvPr/>
        </p:nvSpPr>
        <p:spPr>
          <a:xfrm>
            <a:off x="6096000" y="3514130"/>
            <a:ext cx="6099315" cy="2504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3600" dirty="0">
                <a:solidFill>
                  <a:srgbClr val="FF0000"/>
                </a:solidFill>
              </a:rPr>
              <a:t>1 раз: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/>
              <a:t>профсоюзная деятельность</a:t>
            </a:r>
          </a:p>
        </p:txBody>
      </p:sp>
      <p:sp>
        <p:nvSpPr>
          <p:cNvPr id="3" name="Google Shape;164;p17">
            <a:extLst>
              <a:ext uri="{FF2B5EF4-FFF2-40B4-BE49-F238E27FC236}">
                <a16:creationId xmlns:a16="http://schemas.microsoft.com/office/drawing/2014/main" id="{F137AFAE-3DA1-0871-A29A-21374C59A3C2}"/>
              </a:ext>
            </a:extLst>
          </p:cNvPr>
          <p:cNvSpPr txBox="1">
            <a:spLocks/>
          </p:cNvSpPr>
          <p:nvPr/>
        </p:nvSpPr>
        <p:spPr>
          <a:xfrm>
            <a:off x="0" y="2083961"/>
            <a:ext cx="12192000" cy="7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2800" dirty="0"/>
              <a:t>Федеральный закон от 12.01.1996 N 10-ФЗ </a:t>
            </a:r>
            <a:br>
              <a:rPr lang="ru-RU" sz="2800" dirty="0"/>
            </a:br>
            <a:r>
              <a:rPr lang="ru-RU" sz="2800" dirty="0"/>
              <a:t>"О профессиональных союзах, их правах и гарантиях деятельности"</a:t>
            </a:r>
          </a:p>
        </p:txBody>
      </p:sp>
    </p:spTree>
    <p:extLst>
      <p:ext uri="{BB962C8B-B14F-4D97-AF65-F5344CB8AC3E}">
        <p14:creationId xmlns:p14="http://schemas.microsoft.com/office/powerpoint/2010/main" val="128345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-64894" y="1806971"/>
            <a:ext cx="121920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4000" dirty="0"/>
              <a:t>Статья 2. Право на объединение в профсоюз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49B046-55CD-D5C3-B379-B0398B936CD1}"/>
              </a:ext>
            </a:extLst>
          </p:cNvPr>
          <p:cNvSpPr txBox="1"/>
          <p:nvPr/>
        </p:nvSpPr>
        <p:spPr>
          <a:xfrm>
            <a:off x="792480" y="3208216"/>
            <a:ext cx="106070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u="none" strike="noStrike" baseline="0" dirty="0">
                <a:latin typeface="Arial" panose="020B0604020202020204" pitchFamily="34" charset="0"/>
              </a:rPr>
              <a:t>2. Каждый, достигший возраста 14 лет и осуществляющий трудовую (профессиональную) деятельность, имеет право по своему выбору создавать профсоюзы для защиты своих интересов, вступать в них, заниматься </a:t>
            </a:r>
            <a:r>
              <a:rPr lang="ru-RU" sz="24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профсоюзной деятельностью </a:t>
            </a:r>
            <a:r>
              <a:rPr lang="ru-RU" sz="2400" b="0" i="0" u="none" strike="noStrike" baseline="0" dirty="0">
                <a:latin typeface="Arial" panose="020B0604020202020204" pitchFamily="34" charset="0"/>
              </a:rPr>
              <a:t>и выходить из профсоюзов.</a:t>
            </a:r>
          </a:p>
        </p:txBody>
      </p:sp>
      <p:sp>
        <p:nvSpPr>
          <p:cNvPr id="3" name="Google Shape;164;p17">
            <a:extLst>
              <a:ext uri="{FF2B5EF4-FFF2-40B4-BE49-F238E27FC236}">
                <a16:creationId xmlns:a16="http://schemas.microsoft.com/office/drawing/2014/main" id="{B0516092-4FB3-DAB2-016C-48BC9A5730CB}"/>
              </a:ext>
            </a:extLst>
          </p:cNvPr>
          <p:cNvSpPr txBox="1">
            <a:spLocks/>
          </p:cNvSpPr>
          <p:nvPr/>
        </p:nvSpPr>
        <p:spPr>
          <a:xfrm>
            <a:off x="390144" y="5456897"/>
            <a:ext cx="11009376" cy="7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r"/>
            <a:r>
              <a:rPr lang="ru-RU" sz="2400" b="0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Федеральный закон от 12.01.1996 N 10-ФЗ </a:t>
            </a:r>
            <a:br>
              <a:rPr lang="ru-RU" sz="2400" b="0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</a:br>
            <a:r>
              <a:rPr lang="ru-RU" sz="2400" b="0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"О профессиональных союзах, их правах и гарантиях деятельности"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42B6631-EBE4-20E7-4C6F-98E143A0B7AD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B204C28-185D-F5B4-DD8D-36DA3C24AAA6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3FF561EA-44E8-714A-D5B2-886361299D1A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7" name="Picture 2" descr="РАО">
                <a:extLst>
                  <a:ext uri="{FF2B5EF4-FFF2-40B4-BE49-F238E27FC236}">
                    <a16:creationId xmlns:a16="http://schemas.microsoft.com/office/drawing/2014/main" id="{BD072E92-BEAC-E1EE-3CDA-756BE1EA86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3B8FE81-7D33-5719-DC0D-5E31ADC32C2E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777C2D0-4E4C-9B0C-1A57-A74C98CA4FDB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1" name="Picture 2" descr="История Профсоюза">
                <a:extLst>
                  <a:ext uri="{FF2B5EF4-FFF2-40B4-BE49-F238E27FC236}">
                    <a16:creationId xmlns:a16="http://schemas.microsoft.com/office/drawing/2014/main" id="{F36D164E-6607-A030-9F50-2FB45E37C3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0770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64;p17">
            <a:extLst>
              <a:ext uri="{FF2B5EF4-FFF2-40B4-BE49-F238E27FC236}">
                <a16:creationId xmlns:a16="http://schemas.microsoft.com/office/drawing/2014/main" id="{F137AFAE-3DA1-0871-A29A-21374C59A3C2}"/>
              </a:ext>
            </a:extLst>
          </p:cNvPr>
          <p:cNvSpPr txBox="1">
            <a:spLocks/>
          </p:cNvSpPr>
          <p:nvPr/>
        </p:nvSpPr>
        <p:spPr>
          <a:xfrm>
            <a:off x="2" y="4084873"/>
            <a:ext cx="7255563" cy="705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2400" dirty="0">
                <a:solidFill>
                  <a:srgbClr val="FF0000"/>
                </a:solidFill>
                <a:latin typeface="PT Sans" panose="020B0503020203020204" pitchFamily="34" charset="-52"/>
                <a:cs typeface="Arial"/>
                <a:sym typeface="Arial"/>
              </a:rPr>
              <a:t>Профсоюзная </a:t>
            </a:r>
            <a:r>
              <a:rPr lang="ru-RU" sz="2400" dirty="0">
                <a:solidFill>
                  <a:srgbClr val="FF0000"/>
                </a:solidFill>
                <a:latin typeface="PT Sans" panose="020B0503020203020204" pitchFamily="34" charset="-52"/>
                <a:cs typeface="Arial"/>
              </a:rPr>
              <a:t>деятельность</a:t>
            </a:r>
            <a:endParaRPr lang="ru-RU" sz="2000" spc="-50" dirty="0">
              <a:solidFill>
                <a:srgbClr val="FF0000"/>
              </a:solidFill>
              <a:highlight>
                <a:schemeClr val="accent1"/>
              </a:highligh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5F6A22-2172-D2BC-67C0-E54406BD8EEF}"/>
              </a:ext>
            </a:extLst>
          </p:cNvPr>
          <p:cNvSpPr/>
          <p:nvPr/>
        </p:nvSpPr>
        <p:spPr>
          <a:xfrm>
            <a:off x="408960" y="3490352"/>
            <a:ext cx="4630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Конструкторская деятельность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73FD79-BFCF-B054-1754-4E3B7226A912}"/>
              </a:ext>
            </a:extLst>
          </p:cNvPr>
          <p:cNvSpPr/>
          <p:nvPr/>
        </p:nvSpPr>
        <p:spPr>
          <a:xfrm>
            <a:off x="958464" y="4870266"/>
            <a:ext cx="4452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Педагогическая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94C8E68-A571-DC26-030D-76C19ABCE228}"/>
              </a:ext>
            </a:extLst>
          </p:cNvPr>
          <p:cNvSpPr/>
          <p:nvPr/>
        </p:nvSpPr>
        <p:spPr>
          <a:xfrm>
            <a:off x="757230" y="5543070"/>
            <a:ext cx="4183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Юридическая деятельность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2378002-173B-4C36-4081-D00576B6C0F1}"/>
              </a:ext>
            </a:extLst>
          </p:cNvPr>
          <p:cNvSpPr/>
          <p:nvPr/>
        </p:nvSpPr>
        <p:spPr>
          <a:xfrm>
            <a:off x="7558178" y="4900429"/>
            <a:ext cx="36753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Спортивная деятельность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901670E-3DB5-52BB-ACD8-64FEF311C223}"/>
              </a:ext>
            </a:extLst>
          </p:cNvPr>
          <p:cNvSpPr/>
          <p:nvPr/>
        </p:nvSpPr>
        <p:spPr>
          <a:xfrm>
            <a:off x="7565780" y="3477813"/>
            <a:ext cx="4309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Медицинская деятельность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7F3CF11-D3AA-98B3-D265-898CA9CD6E9B}"/>
              </a:ext>
            </a:extLst>
          </p:cNvPr>
          <p:cNvSpPr/>
          <p:nvPr/>
        </p:nvSpPr>
        <p:spPr>
          <a:xfrm>
            <a:off x="1174662" y="2916882"/>
            <a:ext cx="4630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Управленческая деятельность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1AA7DC9-E6CA-20ED-D15D-DB9504F7503D}"/>
              </a:ext>
            </a:extLst>
          </p:cNvPr>
          <p:cNvSpPr/>
          <p:nvPr/>
        </p:nvSpPr>
        <p:spPr>
          <a:xfrm>
            <a:off x="6766893" y="2936495"/>
            <a:ext cx="4309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Строительная деятельность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0FF0044-E854-D348-769E-4A0FC234D4A6}"/>
              </a:ext>
            </a:extLst>
          </p:cNvPr>
          <p:cNvSpPr/>
          <p:nvPr/>
        </p:nvSpPr>
        <p:spPr>
          <a:xfrm>
            <a:off x="6096000" y="2317584"/>
            <a:ext cx="5801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Физкультурно-спортивная деятельность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47724F5-EC2A-701E-27FD-45B39D1C2494}"/>
              </a:ext>
            </a:extLst>
          </p:cNvPr>
          <p:cNvSpPr/>
          <p:nvPr/>
        </p:nvSpPr>
        <p:spPr>
          <a:xfrm>
            <a:off x="478923" y="2327673"/>
            <a:ext cx="4630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Проектировочная деятельность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54C6112-4FB7-0247-1B7D-051F1144B4F7}"/>
              </a:ext>
            </a:extLst>
          </p:cNvPr>
          <p:cNvSpPr/>
          <p:nvPr/>
        </p:nvSpPr>
        <p:spPr>
          <a:xfrm>
            <a:off x="1262903" y="6131104"/>
            <a:ext cx="9516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Деятельность  в сфере национальных и религиозных отношений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C4DAA65-0255-5A4E-8848-D3945AEFFBD0}"/>
              </a:ext>
            </a:extLst>
          </p:cNvPr>
          <p:cNvSpPr/>
          <p:nvPr/>
        </p:nvSpPr>
        <p:spPr>
          <a:xfrm>
            <a:off x="5039137" y="5543069"/>
            <a:ext cx="6736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atin typeface="PT Sans" panose="020B0503020203020204" pitchFamily="34" charset="-52"/>
              </a:rPr>
              <a:t>Деятельность в области бухгалтерского учета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F13914A-5F30-20CF-E08B-36D49C751823}"/>
              </a:ext>
            </a:extLst>
          </p:cNvPr>
          <p:cNvSpPr/>
          <p:nvPr/>
        </p:nvSpPr>
        <p:spPr>
          <a:xfrm>
            <a:off x="7183416" y="4150616"/>
            <a:ext cx="4309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PT Sans" panose="020B0503020203020204" pitchFamily="34" charset="-52"/>
              </a:rPr>
              <a:t>Брокерская деятельность</a:t>
            </a:r>
          </a:p>
        </p:txBody>
      </p:sp>
      <p:sp>
        <p:nvSpPr>
          <p:cNvPr id="27" name="Google Shape;189;p19">
            <a:extLst>
              <a:ext uri="{FF2B5EF4-FFF2-40B4-BE49-F238E27FC236}">
                <a16:creationId xmlns:a16="http://schemas.microsoft.com/office/drawing/2014/main" id="{23D6CE2E-0C92-DF4A-9F51-ECE3FA952C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4760" y="1433367"/>
            <a:ext cx="8376560" cy="981356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/>
              <a:t>Виды профессиональной деятельности</a:t>
            </a:r>
            <a:r>
              <a:rPr lang="ru-RU" sz="3200" dirty="0">
                <a:highlight>
                  <a:schemeClr val="accent1"/>
                </a:highlight>
              </a:rPr>
              <a:t> </a:t>
            </a:r>
            <a:endParaRPr sz="3200" dirty="0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8B19BC3C-AD94-AC66-21E3-B1D75F1FB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516" y="832644"/>
            <a:ext cx="3204766" cy="51200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D750BD6-1028-E953-5CAE-C7905E2DA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381" y="958576"/>
            <a:ext cx="6387164" cy="287820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9044D1D-0391-B78F-64FB-4F6336ADB97B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E6C86C-44FF-3D74-4108-CFD665288D0D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6EEAB8C1-A014-6C5B-A309-A72224CD85B2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32" name="Picture 2" descr="РАО">
                <a:extLst>
                  <a:ext uri="{FF2B5EF4-FFF2-40B4-BE49-F238E27FC236}">
                    <a16:creationId xmlns:a16="http://schemas.microsoft.com/office/drawing/2014/main" id="{F717B2DD-62FC-E1A9-13DA-57B8891312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1A8CC26-0453-7F52-CCCC-EFB01A4BAD2B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4B47ACA-17D5-1C44-6A4B-C568307E19DF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35" name="Picture 2" descr="История Профсоюза">
                <a:extLst>
                  <a:ext uri="{FF2B5EF4-FFF2-40B4-BE49-F238E27FC236}">
                    <a16:creationId xmlns:a16="http://schemas.microsoft.com/office/drawing/2014/main" id="{09B3413D-8FEA-C079-2CE3-42D90295AF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80487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14618" y="872251"/>
            <a:ext cx="121920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4000" dirty="0"/>
              <a:t>Профсоюзная деятельность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49B046-55CD-D5C3-B379-B0398B936CD1}"/>
              </a:ext>
            </a:extLst>
          </p:cNvPr>
          <p:cNvSpPr txBox="1"/>
          <p:nvPr/>
        </p:nvSpPr>
        <p:spPr>
          <a:xfrm>
            <a:off x="314338" y="1882574"/>
            <a:ext cx="11592560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Профсоюзная деятельность - это деятельность по регулированию социально-трудовых и иных возникающих отношений в сфере труда с целью обеспечения всей полноты прав и интересов членов Профсоюза.</a:t>
            </a:r>
          </a:p>
          <a:p>
            <a:pPr algn="r"/>
            <a:r>
              <a:rPr lang="ru-RU" dirty="0"/>
              <a:t>(</a:t>
            </a:r>
            <a:r>
              <a:rPr lang="ru-RU" sz="1200" b="0" i="0" u="none" strike="noStrike" baseline="0" dirty="0">
                <a:latin typeface="Arial" panose="020B0604020202020204" pitchFamily="34" charset="0"/>
              </a:rPr>
              <a:t>К полномочиям … совета не могут относиться вопросы, решение которых в соответствии с федеральными законами отнесено к исключительной компетенции органов управления организации, а также вопросы представительства и защиты социально-трудовых прав и интересов работников, решение которых в соответствии с настоящим Кодексом и иными федеральными законами </a:t>
            </a:r>
            <a:r>
              <a:rPr lang="ru-RU" sz="1200" b="1" i="0" u="none" strike="noStrike" baseline="0" dirty="0">
                <a:latin typeface="Arial" panose="020B0604020202020204" pitchFamily="34" charset="0"/>
              </a:rPr>
              <a:t>отнесено к компетенции профессиональных союзов, соответствующих первичных профсоюзных организаций…)</a:t>
            </a:r>
            <a:endParaRPr lang="ru-RU" sz="1200" b="0" i="0" u="none" strike="noStrike" baseline="0" dirty="0">
              <a:latin typeface="Arial" panose="020B0604020202020204" pitchFamily="34" charset="0"/>
            </a:endParaRPr>
          </a:p>
          <a:p>
            <a:pPr algn="r"/>
            <a:r>
              <a:rPr lang="ru-RU" b="1" dirty="0"/>
              <a:t>Статья 22. </a:t>
            </a:r>
            <a:r>
              <a:rPr lang="ru-RU" b="1" i="0" u="none" strike="noStrike" baseline="0" dirty="0">
                <a:latin typeface="Arial" panose="020B0604020202020204" pitchFamily="34" charset="0"/>
              </a:rPr>
              <a:t>Основные права и обязанности работодателя</a:t>
            </a:r>
            <a:r>
              <a:rPr lang="ru-RU" b="1" dirty="0"/>
              <a:t>, Трудовой кодекс </a:t>
            </a:r>
            <a:r>
              <a:rPr lang="ru-RU" b="1" dirty="0">
                <a:latin typeface="Arial" panose="020B0604020202020204" pitchFamily="34" charset="0"/>
              </a:rPr>
              <a:t>Российской Федерации</a:t>
            </a:r>
            <a:endParaRPr lang="ru-RU" sz="1200" dirty="0"/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Профсоюзная деятельность - это деятельность по обеспечению общественно-государственного характера управления.</a:t>
            </a:r>
          </a:p>
          <a:p>
            <a:pPr algn="just"/>
            <a:r>
              <a:rPr lang="ru-RU" sz="1200" dirty="0">
                <a:latin typeface="Arial" panose="020B0604020202020204" pitchFamily="34" charset="0"/>
              </a:rPr>
              <a:t>(В целях учета мнения обучающихся, родителей (законных представителей) несовершеннолетних обучающихся и педагогических работников по вопросам управления образовательной организацией и при принятии образовательной организацией локальных нормативных актов, затрагивающих их права и законные интересы, по инициативе обучающихся, родителей (законных представителей) несовершеннолетних обучающихся и педагогических работников в образовательной организации: …</a:t>
            </a:r>
          </a:p>
          <a:p>
            <a:pPr algn="just"/>
            <a:r>
              <a:rPr lang="ru-RU" sz="1200" b="1" dirty="0">
                <a:latin typeface="Arial" panose="020B0604020202020204" pitchFamily="34" charset="0"/>
              </a:rPr>
              <a:t>действуют профессиональные союзы обучающихся и (или) работников образовательной организации</a:t>
            </a:r>
            <a:r>
              <a:rPr lang="ru-RU" sz="1200" dirty="0">
                <a:latin typeface="Arial" panose="020B0604020202020204" pitchFamily="34" charset="0"/>
              </a:rPr>
              <a:t> (далее - представительные органы обучающихся, представительные органы работников.</a:t>
            </a:r>
          </a:p>
          <a:p>
            <a:pPr algn="r"/>
            <a:r>
              <a:rPr lang="ru-RU" b="1" dirty="0">
                <a:latin typeface="Arial" panose="020B0604020202020204" pitchFamily="34" charset="0"/>
              </a:rPr>
              <a:t>Статья 26. Управление образовательной организацией, ФЗ-273 «Об образовании в Российской Федерации»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4BDD7DDF-1E8F-84EC-BEA7-AE59136B7DBE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538A5B-2E76-73AB-FF1F-E9AC830BB656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556C313C-3624-6D30-9248-579D2C38D0B5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6" name="Picture 2" descr="РАО">
                <a:extLst>
                  <a:ext uri="{FF2B5EF4-FFF2-40B4-BE49-F238E27FC236}">
                    <a16:creationId xmlns:a16="http://schemas.microsoft.com/office/drawing/2014/main" id="{11FC4D8A-0765-95C8-691E-8112586A25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B5B8AE-8966-2E50-68ED-1513A3CB386C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A093C2-1B9E-DE1F-5144-7A42EEEB8019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0" name="Picture 2" descr="История Профсоюза">
                <a:extLst>
                  <a:ext uri="{FF2B5EF4-FFF2-40B4-BE49-F238E27FC236}">
                    <a16:creationId xmlns:a16="http://schemas.microsoft.com/office/drawing/2014/main" id="{DFFAB007-1387-FB87-25ED-9976290C67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29215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25;p14">
            <a:extLst>
              <a:ext uri="{FF2B5EF4-FFF2-40B4-BE49-F238E27FC236}">
                <a16:creationId xmlns:a16="http://schemas.microsoft.com/office/drawing/2014/main" id="{8E466788-DA8C-BB07-880A-F9BA9E37903C}"/>
              </a:ext>
            </a:extLst>
          </p:cNvPr>
          <p:cNvSpPr txBox="1">
            <a:spLocks/>
          </p:cNvSpPr>
          <p:nvPr/>
        </p:nvSpPr>
        <p:spPr>
          <a:xfrm>
            <a:off x="1803438" y="909744"/>
            <a:ext cx="8326082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dirty="0"/>
              <a:t>ПРОФСОЮЗНАЯ деятельность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8CC9251-BA96-927B-0D9C-9163B4ABB553}"/>
              </a:ext>
            </a:extLst>
          </p:cNvPr>
          <p:cNvSpPr/>
          <p:nvPr/>
        </p:nvSpPr>
        <p:spPr>
          <a:xfrm>
            <a:off x="1158415" y="1966113"/>
            <a:ext cx="316835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ПРЕДМЕТ </a:t>
            </a:r>
            <a:r>
              <a:rPr lang="ru-RU" sz="2000" b="1" dirty="0">
                <a:solidFill>
                  <a:schemeClr val="dk1"/>
                </a:solidFill>
                <a:latin typeface="Lato"/>
                <a:ea typeface="Lato"/>
                <a:cs typeface="Lato"/>
              </a:rPr>
              <a:t>ТРУДА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24EABB2-AE95-7EAD-EFFF-A7573A9200AA}"/>
              </a:ext>
            </a:extLst>
          </p:cNvPr>
          <p:cNvSpPr/>
          <p:nvPr/>
        </p:nvSpPr>
        <p:spPr>
          <a:xfrm>
            <a:off x="4542791" y="1966113"/>
            <a:ext cx="678781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СОЦИАЛЬНО-ТРУДОВЫЕ </a:t>
            </a:r>
            <a:r>
              <a:rPr lang="ru-RU" sz="2000" b="1" dirty="0">
                <a:solidFill>
                  <a:schemeClr val="dk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ОТНОШЕНИЯ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BE9E91C-6101-B34C-42F4-D3B6DE7B07F0}"/>
              </a:ext>
            </a:extLst>
          </p:cNvPr>
          <p:cNvSpPr/>
          <p:nvPr/>
        </p:nvSpPr>
        <p:spPr>
          <a:xfrm>
            <a:off x="1158415" y="2847453"/>
            <a:ext cx="316835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dk1"/>
                </a:solidFill>
                <a:latin typeface="Lato"/>
                <a:ea typeface="Lato"/>
                <a:cs typeface="Lato"/>
              </a:rPr>
              <a:t>ПРОДУКТ ТРУДА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B499955-0142-BF0E-9F63-E9DC9E7F9B7A}"/>
              </a:ext>
            </a:extLst>
          </p:cNvPr>
          <p:cNvSpPr/>
          <p:nvPr/>
        </p:nvSpPr>
        <p:spPr>
          <a:xfrm>
            <a:off x="4542791" y="2847453"/>
            <a:ext cx="678781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КУЛЬТУРА СОЦИАЛЬНО-ТРУДОВЫХ ОТНОШЕНИЙ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BE9A1A-108B-D350-DCAE-B3C37EEAE2C5}"/>
              </a:ext>
            </a:extLst>
          </p:cNvPr>
          <p:cNvSpPr txBox="1"/>
          <p:nvPr/>
        </p:nvSpPr>
        <p:spPr>
          <a:xfrm>
            <a:off x="551143" y="5161854"/>
            <a:ext cx="61428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отражение культуры социально-трудовых отношений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F0F9EA-1FBD-E960-D871-1B94A2407B15}"/>
              </a:ext>
            </a:extLst>
          </p:cNvPr>
          <p:cNvSpPr txBox="1"/>
          <p:nvPr/>
        </p:nvSpPr>
        <p:spPr>
          <a:xfrm>
            <a:off x="4542791" y="5793518"/>
            <a:ext cx="7200646" cy="4616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Достоинство Человека педагогического труда</a:t>
            </a:r>
            <a:endParaRPr lang="en-US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18F2AC-2F8F-0F69-F278-9C8903888E0B}"/>
              </a:ext>
            </a:extLst>
          </p:cNvPr>
          <p:cNvSpPr txBox="1"/>
          <p:nvPr/>
        </p:nvSpPr>
        <p:spPr>
          <a:xfrm>
            <a:off x="223765" y="4571712"/>
            <a:ext cx="34989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социально-трудовая функция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921142-5306-5E99-C19E-58731166E139}"/>
              </a:ext>
            </a:extLst>
          </p:cNvPr>
          <p:cNvSpPr txBox="1"/>
          <p:nvPr/>
        </p:nvSpPr>
        <p:spPr>
          <a:xfrm>
            <a:off x="8015260" y="4369149"/>
            <a:ext cx="36357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экономическая деятельность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329A22-786B-2268-AECF-F12509350A5A}"/>
              </a:ext>
            </a:extLst>
          </p:cNvPr>
          <p:cNvSpPr txBox="1"/>
          <p:nvPr/>
        </p:nvSpPr>
        <p:spPr>
          <a:xfrm>
            <a:off x="7445599" y="4941085"/>
            <a:ext cx="38341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институт гражданского общества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22BC721-2610-DD16-F396-2A694423439C}"/>
              </a:ext>
            </a:extLst>
          </p:cNvPr>
          <p:cNvSpPr txBox="1"/>
          <p:nvPr/>
        </p:nvSpPr>
        <p:spPr>
          <a:xfrm>
            <a:off x="508440" y="3891498"/>
            <a:ext cx="41684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форма общественной практики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390599-6813-C624-3781-6D1AAF6C1853}"/>
              </a:ext>
            </a:extLst>
          </p:cNvPr>
          <p:cNvSpPr txBox="1"/>
          <p:nvPr/>
        </p:nvSpPr>
        <p:spPr>
          <a:xfrm>
            <a:off x="5720911" y="3692646"/>
            <a:ext cx="602252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источник социального капитала организации</a:t>
            </a:r>
            <a:endParaRPr lang="en-US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90ECB9-070B-405D-EC6C-8290015F8F08}"/>
              </a:ext>
            </a:extLst>
          </p:cNvPr>
          <p:cNvSpPr txBox="1"/>
          <p:nvPr/>
        </p:nvSpPr>
        <p:spPr>
          <a:xfrm>
            <a:off x="4326767" y="4403506"/>
            <a:ext cx="30741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общественное благо</a:t>
            </a:r>
            <a:endParaRPr lang="en-US" sz="11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41EBA59-601B-2D08-CA02-9E9BC0455395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00D4AD-1529-1CBF-11CD-D2DA12F63575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BB149371-721D-30E5-97DD-9E303EC2D718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21" name="Picture 2" descr="РАО">
                <a:extLst>
                  <a:ext uri="{FF2B5EF4-FFF2-40B4-BE49-F238E27FC236}">
                    <a16:creationId xmlns:a16="http://schemas.microsoft.com/office/drawing/2014/main" id="{6E92AA5B-49F6-1C37-0EDF-1262F5BCF9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E54D28-1C1E-BDFD-D8E2-C1D150858F38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A415F7-58C0-5CDA-F4B3-38DF2389EAB2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4" name="Picture 2" descr="История Профсоюза">
                <a:extLst>
                  <a:ext uri="{FF2B5EF4-FFF2-40B4-BE49-F238E27FC236}">
                    <a16:creationId xmlns:a16="http://schemas.microsoft.com/office/drawing/2014/main" id="{BD8DB31F-6C4F-32C8-D44F-9F49D9E2EC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44086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14618" y="1806971"/>
            <a:ext cx="121920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4000" dirty="0"/>
              <a:t>Специфические особенности</a:t>
            </a:r>
            <a:r>
              <a:rPr lang="ru-RU" sz="4800" dirty="0"/>
              <a:t> </a:t>
            </a:r>
            <a:r>
              <a:rPr lang="ru-RU" sz="4000" dirty="0"/>
              <a:t>профсоюзной деятельности (видовые отличия)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49B046-55CD-D5C3-B379-B0398B936CD1}"/>
              </a:ext>
            </a:extLst>
          </p:cNvPr>
          <p:cNvSpPr txBox="1"/>
          <p:nvPr/>
        </p:nvSpPr>
        <p:spPr>
          <a:xfrm>
            <a:off x="792480" y="3531537"/>
            <a:ext cx="1060704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Профсоюзная деятельность:</a:t>
            </a:r>
          </a:p>
          <a:p>
            <a:pPr algn="just"/>
            <a:endParaRPr lang="ru-RU" sz="1800" dirty="0"/>
          </a:p>
          <a:p>
            <a:pPr marL="447675" algn="ctr"/>
            <a:r>
              <a:rPr lang="ru-RU" sz="2000" dirty="0"/>
              <a:t>Общественная</a:t>
            </a:r>
          </a:p>
          <a:p>
            <a:pPr marL="447675" algn="ctr"/>
            <a:r>
              <a:rPr lang="ru-RU" sz="2000" dirty="0"/>
              <a:t>Индивидуально-коллективная</a:t>
            </a:r>
          </a:p>
          <a:p>
            <a:pPr marL="447675" algn="ctr"/>
            <a:r>
              <a:rPr lang="ru-RU" sz="2000" dirty="0"/>
              <a:t>Организационно-управленческая и/или управленческая</a:t>
            </a:r>
          </a:p>
          <a:p>
            <a:pPr marL="447675" algn="ctr"/>
            <a:r>
              <a:rPr lang="ru-RU" sz="2000" dirty="0"/>
              <a:t>Экономическая</a:t>
            </a:r>
          </a:p>
          <a:p>
            <a:pPr marL="447675" algn="ctr"/>
            <a:r>
              <a:rPr lang="ru-RU" sz="2000" dirty="0"/>
              <a:t>Социокультурная</a:t>
            </a:r>
          </a:p>
          <a:p>
            <a:pPr marL="447675" algn="ctr"/>
            <a:r>
              <a:rPr lang="ru-RU" sz="2000" dirty="0"/>
              <a:t>Гуманистическая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ABD60DB-F060-1352-4709-13A94315DAAD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C36333-3044-C643-5E00-45120D393FA5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5840EA97-E7FF-529A-C3A1-C216E390D3DE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6" name="Picture 2" descr="РАО">
                <a:extLst>
                  <a:ext uri="{FF2B5EF4-FFF2-40B4-BE49-F238E27FC236}">
                    <a16:creationId xmlns:a16="http://schemas.microsoft.com/office/drawing/2014/main" id="{1B042153-857F-AF76-9DCA-C8E12B7F4B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8E96FB6-700C-C398-3ED2-DF2CC9248CFD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FD97CAD-02C9-9B4B-4372-BCBBFFFF0036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0" name="Picture 2" descr="История Профсоюза">
                <a:extLst>
                  <a:ext uri="{FF2B5EF4-FFF2-40B4-BE49-F238E27FC236}">
                    <a16:creationId xmlns:a16="http://schemas.microsoft.com/office/drawing/2014/main" id="{60C50264-FDF4-275F-5CB2-BF023163C7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16532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D9CCE4ED-BAA3-E8AA-0BFB-3AF239C77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25;p14">
            <a:extLst>
              <a:ext uri="{FF2B5EF4-FFF2-40B4-BE49-F238E27FC236}">
                <a16:creationId xmlns:a16="http://schemas.microsoft.com/office/drawing/2014/main" id="{D0094B6D-1763-F550-BDAF-4764E8149772}"/>
              </a:ext>
            </a:extLst>
          </p:cNvPr>
          <p:cNvSpPr txBox="1">
            <a:spLocks/>
          </p:cNvSpPr>
          <p:nvPr/>
        </p:nvSpPr>
        <p:spPr>
          <a:xfrm>
            <a:off x="14618" y="1806971"/>
            <a:ext cx="12192000" cy="12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3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ato"/>
              <a:buNone/>
              <a:defRPr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algn="ctr"/>
            <a:r>
              <a:rPr lang="ru-RU" sz="3600" dirty="0"/>
              <a:t>Профессиональная (профсоюзная) идентичность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49B046-55CD-D5C3-B379-B0398B936CD1}"/>
              </a:ext>
            </a:extLst>
          </p:cNvPr>
          <p:cNvSpPr txBox="1"/>
          <p:nvPr/>
        </p:nvSpPr>
        <p:spPr>
          <a:xfrm>
            <a:off x="792480" y="3208216"/>
            <a:ext cx="106070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Профессиональная идентичность – сложный интегративный психологический феномен, ведущая </a:t>
            </a:r>
            <a:r>
              <a:rPr lang="ru-RU" sz="2000" b="1" i="1" dirty="0"/>
              <a:t>характеристика профессионального развития человека</a:t>
            </a:r>
            <a:r>
              <a:rPr lang="ru-RU" sz="2000" dirty="0"/>
              <a:t>, которая свидетельствует о степени принятия избранной профессиональной деятельности в качестве средства самореализации и развития, осознание своей тождественности с группой и оценка значимости членства в ней.</a:t>
            </a:r>
          </a:p>
          <a:p>
            <a:endParaRPr lang="ru-RU" sz="2000" dirty="0"/>
          </a:p>
          <a:p>
            <a:r>
              <a:rPr lang="ru-RU" sz="2000" dirty="0"/>
              <a:t>Возникает в процессе социализации человека. Является результатом социокультурной коммуникации.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BF15746-ABDC-DEF0-5C54-23B49D3DEE24}"/>
              </a:ext>
            </a:extLst>
          </p:cNvPr>
          <p:cNvGrpSpPr/>
          <p:nvPr/>
        </p:nvGrpSpPr>
        <p:grpSpPr>
          <a:xfrm>
            <a:off x="1777791" y="50468"/>
            <a:ext cx="10349315" cy="701667"/>
            <a:chOff x="1777791" y="50468"/>
            <a:chExt cx="10349315" cy="7016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3AFDD5C-3579-9442-85AC-099327669F7D}"/>
                </a:ext>
              </a:extLst>
            </p:cNvPr>
            <p:cNvSpPr txBox="1"/>
            <p:nvPr/>
          </p:nvSpPr>
          <p:spPr>
            <a:xfrm>
              <a:off x="1777791" y="75027"/>
              <a:ext cx="666261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/>
                <a:t>СЕМИНАР-2025</a:t>
              </a:r>
              <a:br>
                <a:rPr lang="ru-RU" b="1" dirty="0"/>
              </a:br>
              <a:r>
                <a:rPr lang="ru-RU" sz="1200" b="1" dirty="0"/>
                <a:t>Загидуллин Р.Р. Профсоюзная деятельность и деятельность Профсоюза: </a:t>
              </a:r>
              <a:br>
                <a:rPr lang="ru-RU" sz="1200" b="1" dirty="0"/>
              </a:br>
              <a:r>
                <a:rPr lang="ru-RU" sz="1200" b="1" dirty="0"/>
                <a:t>почему это не одно и то же</a:t>
              </a:r>
            </a:p>
          </p:txBody>
        </p: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D27034F2-4604-A447-BBAE-5C4B04BBDAAE}"/>
                </a:ext>
              </a:extLst>
            </p:cNvPr>
            <p:cNvGrpSpPr/>
            <p:nvPr/>
          </p:nvGrpSpPr>
          <p:grpSpPr>
            <a:xfrm>
              <a:off x="8412139" y="50468"/>
              <a:ext cx="3714967" cy="675092"/>
              <a:chOff x="8412139" y="50468"/>
              <a:chExt cx="3714967" cy="675092"/>
            </a:xfrm>
          </p:grpSpPr>
          <p:pic>
            <p:nvPicPr>
              <p:cNvPr id="16" name="Picture 2" descr="РАО">
                <a:extLst>
                  <a:ext uri="{FF2B5EF4-FFF2-40B4-BE49-F238E27FC236}">
                    <a16:creationId xmlns:a16="http://schemas.microsoft.com/office/drawing/2014/main" id="{E31BD0EB-7523-29D0-6A6C-26E30E847E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26266" y="50469"/>
                <a:ext cx="634657" cy="6750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9946E0-32E5-4A15-75A0-7CFA828A00D6}"/>
                  </a:ext>
                </a:extLst>
              </p:cNvPr>
              <p:cNvSpPr txBox="1"/>
              <p:nvPr/>
            </p:nvSpPr>
            <p:spPr>
              <a:xfrm>
                <a:off x="10974400" y="134662"/>
                <a:ext cx="1152706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РОССИЙСКАЯ АКАДЕМИЯ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</a:t>
                </a:r>
                <a:endParaRPr lang="ru-RU" sz="9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08CEF6-20AA-BE8A-B2C1-EB7481D38F8D}"/>
                  </a:ext>
                </a:extLst>
              </p:cNvPr>
              <p:cNvSpPr txBox="1"/>
              <p:nvPr/>
            </p:nvSpPr>
            <p:spPr>
              <a:xfrm>
                <a:off x="9065005" y="134661"/>
                <a:ext cx="1390952" cy="471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ОБЩЕРОССИЙСКИЙ ПРОФСОЮЗ </a:t>
                </a:r>
                <a:b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</a:br>
                <a:r>
                  <a:rPr lang="ru-RU" sz="900" b="1" i="0" dirty="0">
                    <a:solidFill>
                      <a:srgbClr val="010101"/>
                    </a:solidFill>
                    <a:effectLst/>
                    <a:latin typeface="PT Sans Narrow" panose="020B0506020203020204" pitchFamily="34" charset="-52"/>
                  </a:rPr>
                  <a:t>ОБРАЗОВАНИЯ </a:t>
                </a:r>
                <a:endParaRPr lang="ru-RU" sz="900" dirty="0"/>
              </a:p>
            </p:txBody>
          </p:sp>
          <p:pic>
            <p:nvPicPr>
              <p:cNvPr id="20" name="Picture 2" descr="История Профсоюза">
                <a:extLst>
                  <a:ext uri="{FF2B5EF4-FFF2-40B4-BE49-F238E27FC236}">
                    <a16:creationId xmlns:a16="http://schemas.microsoft.com/office/drawing/2014/main" id="{A1CA9DFB-2056-963C-D0A7-81094DF4CC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2139" y="50468"/>
                <a:ext cx="640072" cy="675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11880519"/>
      </p:ext>
    </p:extLst>
  </p:cSld>
  <p:clrMapOvr>
    <a:masterClrMapping/>
  </p:clrMapOvr>
</p:sld>
</file>

<file path=ppt/theme/theme1.xml><?xml version="1.0" encoding="utf-8"?>
<a:theme xmlns:a="http://schemas.openxmlformats.org/drawingml/2006/main" name="0118_Oken_Template_SlidesMania">
  <a:themeElements>
    <a:clrScheme name="Azul cálido">
      <a:dk1>
        <a:srgbClr val="000000"/>
      </a:dk1>
      <a:lt1>
        <a:srgbClr val="FFFFFF"/>
      </a:lt1>
      <a:dk2>
        <a:srgbClr val="171717"/>
      </a:dk2>
      <a:lt2>
        <a:srgbClr val="171717"/>
      </a:lt2>
      <a:accent1>
        <a:srgbClr val="FFC000"/>
      </a:accent1>
      <a:accent2>
        <a:srgbClr val="BF9000"/>
      </a:accent2>
      <a:accent3>
        <a:srgbClr val="FFD966"/>
      </a:accent3>
      <a:accent4>
        <a:srgbClr val="000000"/>
      </a:accent4>
      <a:accent5>
        <a:srgbClr val="FFE599"/>
      </a:accent5>
      <a:accent6>
        <a:srgbClr val="FFFFFF"/>
      </a:accent6>
      <a:hlink>
        <a:srgbClr val="F1C232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1251</Words>
  <Application>Microsoft Office PowerPoint</Application>
  <PresentationFormat>Широкоэкранный</PresentationFormat>
  <Paragraphs>291</Paragraphs>
  <Slides>24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Aldrich</vt:lpstr>
      <vt:lpstr>Arial</vt:lpstr>
      <vt:lpstr>Arial Black</vt:lpstr>
      <vt:lpstr>Calibri</vt:lpstr>
      <vt:lpstr>Inter</vt:lpstr>
      <vt:lpstr>Lato</vt:lpstr>
      <vt:lpstr>PT Sans</vt:lpstr>
      <vt:lpstr>PT Sans Narrow</vt:lpstr>
      <vt:lpstr>Roboto</vt:lpstr>
      <vt:lpstr>Times New Roman</vt:lpstr>
      <vt:lpstr>0118_Oken_Template_SlidesMania</vt:lpstr>
      <vt:lpstr>Профсоюзная деятельность и деятельность Профсоюза:  почему это не одно и то же</vt:lpstr>
      <vt:lpstr>Презентация PowerPoint</vt:lpstr>
      <vt:lpstr>Презентация PowerPoint</vt:lpstr>
      <vt:lpstr>Презентация PowerPoint</vt:lpstr>
      <vt:lpstr>Виды профессиональной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Какой мир вокруг нас?</vt:lpstr>
      <vt:lpstr>«СОЦИАЛЬНЫЙ КЛЕЙ» ОБЩЕСТВА?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ПЕРЕХОД ОТ ПРОФЕССИОНАЛЬНЫХ СВЯЗЕЙ К  ПРОФЕССИОНАЛЬНО-ЛИЧНОСТНЫМ СВЯЗЯМ</vt:lpstr>
      <vt:lpstr>ТРУДОВОЙ КОЛЛЕКТИВ ОРГАНИЗАЦИИ</vt:lpstr>
      <vt:lpstr>«ОБРАЗЫ» Профсоюза</vt:lpstr>
      <vt:lpstr>Переход от общества к СО-ОБЩЕСТВУ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Социокультурные тренды развития образования: нестрогая аналитика</dc:title>
  <dc:creator>Zagidullin</dc:creator>
  <cp:lastModifiedBy>User</cp:lastModifiedBy>
  <cp:revision>75</cp:revision>
  <dcterms:modified xsi:type="dcterms:W3CDTF">2025-02-24T09:41:18Z</dcterms:modified>
</cp:coreProperties>
</file>